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90" r:id="rId26"/>
    <p:sldId id="291" r:id="rId27"/>
    <p:sldId id="292" r:id="rId28"/>
    <p:sldId id="293" r:id="rId29"/>
    <p:sldId id="294" r:id="rId30"/>
    <p:sldId id="282" r:id="rId31"/>
  </p:sldIdLst>
  <p:sldSz cx="18288000" cy="10287000"/>
  <p:notesSz cx="6858000" cy="9144000"/>
  <p:embeddedFontLst>
    <p:embeddedFont>
      <p:font typeface="Archivo Black" panose="020B0604020202020204" charset="0"/>
      <p:regular r:id="rId33"/>
    </p:embeddedFont>
    <p:embeddedFont>
      <p:font typeface="Bebas Neue" panose="020B0606020202050201" pitchFamily="34" charset="0"/>
      <p:regular r:id="rId34"/>
    </p:embeddedFont>
    <p:embeddedFont>
      <p:font typeface="Canva Sans Bold" panose="020B0604020202020204" charset="0"/>
      <p:regular r:id="rId35"/>
    </p:embeddedFont>
    <p:embeddedFont>
      <p:font typeface="Garet" panose="020B0604020202020204" charset="0"/>
      <p:regular r:id="rId36"/>
    </p:embeddedFont>
    <p:embeddedFont>
      <p:font typeface="Garet Bold" panose="020B0604020202020204" charset="0"/>
      <p:regular r:id="rId37"/>
    </p:embeddedFont>
    <p:embeddedFont>
      <p:font typeface="Inter" panose="020B0604020202020204" charset="0"/>
      <p:regular r:id="rId38"/>
    </p:embeddedFont>
    <p:embeddedFont>
      <p:font typeface="Inter Bold" panose="020B0604020202020204" charset="0"/>
      <p:regular r:id="rId3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376" autoAdjust="0"/>
    <p:restoredTop sz="94622" autoAdjust="0"/>
  </p:normalViewPr>
  <p:slideViewPr>
    <p:cSldViewPr>
      <p:cViewPr varScale="1">
        <p:scale>
          <a:sx n="38" d="100"/>
          <a:sy n="38" d="100"/>
        </p:scale>
        <p:origin x="66" y="112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10.03.2025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2418502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 dirty="0"/>
              <a:t>Manual record-keeping not only leads to errors and inefficiencies but also consumes a significant amount of time and effort. Handwritten records can be misplaced, damaged, or difficult to interpret, leading to discrepancies in stock and sales data.</a:t>
            </a:r>
          </a:p>
          <a:p>
            <a:endParaRPr lang="en-US" dirty="0"/>
          </a:p>
          <a:p>
            <a:r>
              <a:rPr lang="en-US" dirty="0"/>
              <a:t>Stock mismanagement due to the lack of a real-time tracking system can result in overstocking, which ties up capital in unsold inventory, or understocking, which leads to lost sales and dissatisfied customers. Without a proper system, identifying fast-moving or slow-moving stock becomes challenging, making it harder to optimize inventory levels.</a:t>
            </a:r>
          </a:p>
          <a:p>
            <a:endParaRPr lang="en-US" dirty="0"/>
          </a:p>
          <a:p>
            <a:r>
              <a:rPr lang="en-US" dirty="0"/>
              <a:t>Tracking sales and revenue manually is cumbersome and prone to miscalculations. Business owners often struggle to get real-time insights into their financial performance, which affects decision-making. Generating reports on best-selling books, seasonal trends, or profit margins requires excessive manual effort.</a:t>
            </a:r>
          </a:p>
          <a:p>
            <a:endParaRPr lang="en-US" dirty="0"/>
          </a:p>
          <a:p>
            <a:r>
              <a:rPr lang="en-US" dirty="0"/>
              <a:t>Customers, on the other hand, find it frustrating to search for specific books in a manually managed bookstore. Without a categorized digital inventory, they often rely on staff assistance, which may not always be efficient. This not only affects customer satisfaction but also reduces the store's operational efficiency.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Managing Books Efficiently</a:t>
            </a:r>
          </a:p>
          <a:p>
            <a:endParaRPr lang="en-US"/>
          </a:p>
          <a:p>
            <a:r>
              <a:rPr lang="en-US"/>
              <a:t>Problem: How to store book details without using a database?</a:t>
            </a:r>
          </a:p>
          <a:p>
            <a:r>
              <a:rPr lang="en-US"/>
              <a:t>Solution: Implemented file-based storage (book_list.txt), storing book title, author, genre, and stock details.</a:t>
            </a:r>
          </a:p>
          <a:p>
            <a:r>
              <a:rPr lang="en-US"/>
              <a:t>Improving Search Functionality</a:t>
            </a:r>
          </a:p>
          <a:p>
            <a:endParaRPr lang="en-US"/>
          </a:p>
          <a:p>
            <a:r>
              <a:rPr lang="en-US"/>
              <a:t>Problem: Users need to search books by multiple criteria (title, author, genre).</a:t>
            </a:r>
          </a:p>
          <a:p>
            <a:r>
              <a:rPr lang="en-US"/>
              <a:t>Solution: Implemented a linear search algorithm that scans the book file and returns matching results efficiently.</a:t>
            </a:r>
          </a:p>
          <a:p>
            <a:r>
              <a:rPr lang="en-US"/>
              <a:t>Handling Second-Hand Book Sales</a:t>
            </a:r>
          </a:p>
          <a:p>
            <a:endParaRPr lang="en-US"/>
          </a:p>
          <a:p>
            <a:r>
              <a:rPr lang="en-US"/>
              <a:t>Problem: Customers should be able to sell used books back to the store.</a:t>
            </a:r>
          </a:p>
          <a:p>
            <a:r>
              <a:rPr lang="en-US"/>
              <a:t>Solution: Implemented a function that adds second-hand books into inventory and updates book_list.txt.</a:t>
            </a:r>
          </a:p>
          <a:p>
            <a:r>
              <a:rPr lang="en-US"/>
              <a:t>Tracking Total Sales</a:t>
            </a:r>
          </a:p>
          <a:p>
            <a:endParaRPr lang="en-US"/>
          </a:p>
          <a:p>
            <a:r>
              <a:rPr lang="en-US"/>
              <a:t>Problem: How to maintain a sales record without a database?</a:t>
            </a:r>
          </a:p>
          <a:p>
            <a:r>
              <a:rPr lang="en-US"/>
              <a:t>Solution: Created a sales tracking system that logs transactions in sales_list.txt, storing book name, price, and sale date.</a:t>
            </a:r>
          </a:p>
          <a:p>
            <a:r>
              <a:rPr lang="en-US"/>
              <a:t>Security for Admin Login</a:t>
            </a:r>
          </a:p>
          <a:p>
            <a:endParaRPr lang="en-US"/>
          </a:p>
          <a:p>
            <a:r>
              <a:rPr lang="en-US"/>
              <a:t>Problem: Prevent unauthorized access to admin features.</a:t>
            </a:r>
          </a:p>
          <a:p>
            <a:r>
              <a:rPr lang="en-US"/>
              <a:t>Solution: Implemented hardcoded credentials (admin/admin), but future plans include password encryption.</a:t>
            </a:r>
          </a:p>
          <a:p>
            <a:r>
              <a:rPr lang="en-US"/>
              <a:t>Data Persistence Without a Database</a:t>
            </a:r>
          </a:p>
          <a:p>
            <a:endParaRPr lang="en-US"/>
          </a:p>
          <a:p>
            <a:r>
              <a:rPr lang="en-US"/>
              <a:t>Problem: Data should remain saved even after the program is closed.</a:t>
            </a:r>
          </a:p>
          <a:p>
            <a:r>
              <a:rPr lang="en-US"/>
              <a:t>Solution: Used text files (book_list.txt, sales_list.txt) for permanent storage.</a:t>
            </a:r>
          </a:p>
          <a:p>
            <a:r>
              <a:rPr lang="en-US"/>
              <a:t>Scalability &amp; Future Improvements</a:t>
            </a:r>
          </a:p>
          <a:p>
            <a:endParaRPr lang="en-US"/>
          </a:p>
          <a:p>
            <a:r>
              <a:rPr lang="en-US"/>
              <a:t>Problem: How to expand the project in the future?</a:t>
            </a:r>
          </a:p>
          <a:p>
            <a:r>
              <a:rPr lang="en-US"/>
              <a:t>Solution: Modularized the code into separate files (admin_backend.c, customer_backend.c) so that features can be easily added.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eg"/><Relationship Id="rId7" Type="http://schemas.openxmlformats.org/officeDocument/2006/relationships/image" Target="../media/image6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580031" y="9351544"/>
            <a:ext cx="740300" cy="70556"/>
            <a:chOff x="0" y="0"/>
            <a:chExt cx="987066" cy="94074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94074" cy="94074"/>
              <a:chOff x="0" y="0"/>
              <a:chExt cx="635000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5" name="Group 5"/>
            <p:cNvGrpSpPr/>
            <p:nvPr/>
          </p:nvGrpSpPr>
          <p:grpSpPr>
            <a:xfrm>
              <a:off x="225778" y="0"/>
              <a:ext cx="94074" cy="94074"/>
              <a:chOff x="0" y="0"/>
              <a:chExt cx="6350000" cy="63500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7" name="Group 7"/>
            <p:cNvGrpSpPr/>
            <p:nvPr/>
          </p:nvGrpSpPr>
          <p:grpSpPr>
            <a:xfrm>
              <a:off x="447638" y="0"/>
              <a:ext cx="94074" cy="94074"/>
              <a:chOff x="0" y="0"/>
              <a:chExt cx="6350000" cy="63500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9" name="Group 9"/>
            <p:cNvGrpSpPr/>
            <p:nvPr/>
          </p:nvGrpSpPr>
          <p:grpSpPr>
            <a:xfrm>
              <a:off x="670311" y="0"/>
              <a:ext cx="94074" cy="94074"/>
              <a:chOff x="0" y="0"/>
              <a:chExt cx="6350000" cy="63500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11" name="Group 11"/>
            <p:cNvGrpSpPr/>
            <p:nvPr/>
          </p:nvGrpSpPr>
          <p:grpSpPr>
            <a:xfrm>
              <a:off x="892992" y="0"/>
              <a:ext cx="94074" cy="94074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</p:grpSp>
      <p:sp>
        <p:nvSpPr>
          <p:cNvPr id="14" name="Freeform 14"/>
          <p:cNvSpPr/>
          <p:nvPr/>
        </p:nvSpPr>
        <p:spPr>
          <a:xfrm>
            <a:off x="917001" y="899622"/>
            <a:ext cx="592967" cy="510864"/>
          </a:xfrm>
          <a:custGeom>
            <a:avLst/>
            <a:gdLst/>
            <a:ahLst/>
            <a:cxnLst/>
            <a:rect l="l" t="t" r="r" b="b"/>
            <a:pathLst>
              <a:path w="592967" h="510864">
                <a:moveTo>
                  <a:pt x="0" y="0"/>
                </a:moveTo>
                <a:lnTo>
                  <a:pt x="592967" y="0"/>
                </a:lnTo>
                <a:lnTo>
                  <a:pt x="592967" y="510864"/>
                </a:lnTo>
                <a:lnTo>
                  <a:pt x="0" y="5108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3739357" y="3255323"/>
            <a:ext cx="11139280" cy="2904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660"/>
              </a:lnSpc>
            </a:pPr>
            <a:r>
              <a:rPr lang="en-US" sz="16900" spc="777">
                <a:latin typeface="Archivo Black"/>
                <a:ea typeface="Archivo Black"/>
                <a:cs typeface="Archivo Black"/>
                <a:sym typeface="Archivo Black"/>
              </a:rPr>
              <a:t>LAB</a:t>
            </a:r>
          </a:p>
        </p:txBody>
      </p:sp>
      <p:sp>
        <p:nvSpPr>
          <p:cNvPr id="16" name="TextBox 16"/>
          <p:cNvSpPr txBox="1"/>
          <p:nvPr/>
        </p:nvSpPr>
        <p:spPr>
          <a:xfrm rot="-5400000">
            <a:off x="-1868053" y="5584157"/>
            <a:ext cx="5904119" cy="448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599" spc="982">
                <a:latin typeface="Bebas Neue"/>
                <a:ea typeface="Bebas Neue"/>
                <a:cs typeface="Bebas Neue"/>
                <a:sym typeface="Bebas Neue"/>
              </a:rPr>
              <a:t>c Based Project</a:t>
            </a:r>
          </a:p>
        </p:txBody>
      </p:sp>
      <p:sp>
        <p:nvSpPr>
          <p:cNvPr id="17" name="TextBox 17"/>
          <p:cNvSpPr txBox="1"/>
          <p:nvPr/>
        </p:nvSpPr>
        <p:spPr>
          <a:xfrm rot="-5400000">
            <a:off x="14220311" y="4992873"/>
            <a:ext cx="5904119" cy="448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599" spc="982">
                <a:latin typeface="Bebas Neue"/>
                <a:ea typeface="Bebas Neue"/>
                <a:cs typeface="Bebas Neue"/>
                <a:sym typeface="Bebas Neue"/>
              </a:rPr>
              <a:t>2025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7101730" y="6093138"/>
            <a:ext cx="4084540" cy="605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 spc="532">
                <a:latin typeface="Garet"/>
                <a:ea typeface="Garet"/>
                <a:cs typeface="Garet"/>
                <a:sym typeface="Garet"/>
              </a:rPr>
              <a:t>PROJECT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5503042" y="8859520"/>
            <a:ext cx="7611910" cy="3987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9"/>
              </a:lnSpc>
            </a:pPr>
            <a:r>
              <a:rPr lang="en-US" sz="2299" spc="459">
                <a:latin typeface="Bebas Neue"/>
                <a:ea typeface="Bebas Neue"/>
                <a:cs typeface="Bebas Neue"/>
                <a:sym typeface="Bebas Neue"/>
              </a:rPr>
              <a:t>PROJECT PRESENTATION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683165" y="971550"/>
            <a:ext cx="1361492" cy="279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15"/>
              </a:lnSpc>
              <a:spcBef>
                <a:spcPct val="0"/>
              </a:spcBef>
            </a:pPr>
            <a:r>
              <a:rPr lang="en-US" sz="1599" spc="102">
                <a:latin typeface="Inter"/>
                <a:ea typeface="Inter"/>
                <a:cs typeface="Inter"/>
                <a:sym typeface="Inter"/>
              </a:rPr>
              <a:t>04060823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3459134" y="8361592"/>
            <a:ext cx="12005252" cy="3987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9"/>
              </a:lnSpc>
            </a:pPr>
            <a:r>
              <a:rPr lang="en-US" sz="2299" spc="459">
                <a:latin typeface="Bebas Neue"/>
                <a:ea typeface="Bebas Neue"/>
                <a:cs typeface="Bebas Neue"/>
                <a:sym typeface="Bebas Neue"/>
              </a:rPr>
              <a:t>A C BASED CONSOLE APPLICATION FOR BOOKSTORE MANAGEMENT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7409539"/>
            <a:ext cx="740300" cy="70556"/>
            <a:chOff x="0" y="0"/>
            <a:chExt cx="987066" cy="94074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94074" cy="94074"/>
              <a:chOff x="0" y="0"/>
              <a:chExt cx="635000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5" name="Group 5"/>
            <p:cNvGrpSpPr/>
            <p:nvPr/>
          </p:nvGrpSpPr>
          <p:grpSpPr>
            <a:xfrm>
              <a:off x="225778" y="0"/>
              <a:ext cx="94074" cy="94074"/>
              <a:chOff x="0" y="0"/>
              <a:chExt cx="6350000" cy="63500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7" name="Group 7"/>
            <p:cNvGrpSpPr/>
            <p:nvPr/>
          </p:nvGrpSpPr>
          <p:grpSpPr>
            <a:xfrm>
              <a:off x="447638" y="0"/>
              <a:ext cx="94074" cy="94074"/>
              <a:chOff x="0" y="0"/>
              <a:chExt cx="6350000" cy="63500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9" name="Group 9"/>
            <p:cNvGrpSpPr/>
            <p:nvPr/>
          </p:nvGrpSpPr>
          <p:grpSpPr>
            <a:xfrm>
              <a:off x="670311" y="0"/>
              <a:ext cx="94074" cy="94074"/>
              <a:chOff x="0" y="0"/>
              <a:chExt cx="6350000" cy="63500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11" name="Group 11"/>
            <p:cNvGrpSpPr/>
            <p:nvPr/>
          </p:nvGrpSpPr>
          <p:grpSpPr>
            <a:xfrm>
              <a:off x="892992" y="0"/>
              <a:ext cx="94074" cy="94074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</p:grpSp>
      <p:sp>
        <p:nvSpPr>
          <p:cNvPr id="14" name="AutoShape 14"/>
          <p:cNvSpPr/>
          <p:nvPr/>
        </p:nvSpPr>
        <p:spPr>
          <a:xfrm rot="-5400000">
            <a:off x="7317956" y="2009010"/>
            <a:ext cx="938074" cy="0"/>
          </a:xfrm>
          <a:prstGeom prst="line">
            <a:avLst/>
          </a:prstGeom>
          <a:ln w="28575" cap="flat">
            <a:solidFill>
              <a:srgbClr val="F27100">
                <a:alpha val="25882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AutoShape 15"/>
          <p:cNvSpPr/>
          <p:nvPr/>
        </p:nvSpPr>
        <p:spPr>
          <a:xfrm rot="-5400000">
            <a:off x="12821306" y="2009010"/>
            <a:ext cx="938074" cy="0"/>
          </a:xfrm>
          <a:prstGeom prst="line">
            <a:avLst/>
          </a:prstGeom>
          <a:ln w="28575" cap="flat">
            <a:solidFill>
              <a:srgbClr val="F27100">
                <a:alpha val="19608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16" name="AutoShape 16"/>
          <p:cNvSpPr/>
          <p:nvPr/>
        </p:nvSpPr>
        <p:spPr>
          <a:xfrm rot="-5400000">
            <a:off x="12821306" y="6792831"/>
            <a:ext cx="938074" cy="0"/>
          </a:xfrm>
          <a:prstGeom prst="line">
            <a:avLst/>
          </a:prstGeom>
          <a:ln w="28575" cap="flat">
            <a:solidFill>
              <a:srgbClr val="F271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7" name="AutoShape 17"/>
          <p:cNvSpPr/>
          <p:nvPr/>
        </p:nvSpPr>
        <p:spPr>
          <a:xfrm rot="-5400000">
            <a:off x="7317956" y="6802356"/>
            <a:ext cx="938074" cy="0"/>
          </a:xfrm>
          <a:prstGeom prst="line">
            <a:avLst/>
          </a:prstGeom>
          <a:ln w="28575" cap="flat">
            <a:solidFill>
              <a:srgbClr val="F271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8" name="TextBox 18"/>
          <p:cNvSpPr txBox="1"/>
          <p:nvPr/>
        </p:nvSpPr>
        <p:spPr>
          <a:xfrm>
            <a:off x="1028700" y="1120226"/>
            <a:ext cx="4791909" cy="16807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56"/>
              </a:lnSpc>
            </a:pPr>
            <a:r>
              <a:rPr lang="en-US" sz="5200" spc="556">
                <a:latin typeface="Archivo Black"/>
                <a:ea typeface="Archivo Black"/>
                <a:cs typeface="Archivo Black"/>
                <a:sym typeface="Archivo Black"/>
              </a:rPr>
              <a:t>TABLE OF</a:t>
            </a:r>
          </a:p>
          <a:p>
            <a:pPr algn="l">
              <a:lnSpc>
                <a:spcPts val="6656"/>
              </a:lnSpc>
            </a:pPr>
            <a:r>
              <a:rPr lang="en-US" sz="5200" spc="556">
                <a:latin typeface="Archivo Black"/>
                <a:ea typeface="Archivo Black"/>
                <a:cs typeface="Archivo Black"/>
                <a:sym typeface="Archivo Black"/>
              </a:rPr>
              <a:t>CONTENTS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589491" y="1612225"/>
            <a:ext cx="775500" cy="880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7140"/>
              </a:lnSpc>
            </a:pPr>
            <a:r>
              <a:rPr lang="en-US" sz="5100" spc="632">
                <a:latin typeface="Bebas Neue"/>
                <a:ea typeface="Bebas Neue"/>
                <a:cs typeface="Bebas Neue"/>
                <a:sym typeface="Bebas Neue"/>
              </a:rPr>
              <a:t>01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8209309" y="1676676"/>
            <a:ext cx="3513003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 b="1" spc="118">
                <a:latin typeface="Garet Bold"/>
                <a:ea typeface="Garet Bold"/>
                <a:cs typeface="Garet Bold"/>
                <a:sym typeface="Garet Bold"/>
              </a:rPr>
              <a:t>Background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8209309" y="2804944"/>
            <a:ext cx="3513003" cy="549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9"/>
              </a:lnSpc>
            </a:pPr>
            <a:r>
              <a:rPr lang="en-US" sz="1599" spc="179">
                <a:latin typeface="Inter"/>
                <a:ea typeface="Inter"/>
                <a:cs typeface="Inter"/>
                <a:sym typeface="Inter"/>
              </a:rPr>
              <a:t>The need of efficient book management in bookstore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3666888" y="2762844"/>
            <a:ext cx="3513003" cy="826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40"/>
              </a:lnSpc>
            </a:pPr>
            <a:r>
              <a:rPr lang="en-US" sz="1600" spc="179">
                <a:latin typeface="Inter"/>
                <a:ea typeface="Inter"/>
                <a:cs typeface="Inter"/>
                <a:sym typeface="Inter"/>
              </a:rPr>
              <a:t>Need for a user friendly system for both store admins and customers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3666888" y="7371439"/>
            <a:ext cx="3513003" cy="826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40"/>
              </a:lnSpc>
            </a:pPr>
            <a:r>
              <a:rPr lang="en-US" sz="1600" spc="179">
                <a:latin typeface="Inter"/>
                <a:ea typeface="Inter"/>
                <a:cs typeface="Inter"/>
                <a:sym typeface="Inter"/>
              </a:rPr>
              <a:t>Shows the system architecture and code structuer of the project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8209309" y="7371439"/>
            <a:ext cx="3513003" cy="549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40"/>
              </a:lnSpc>
            </a:pPr>
            <a:r>
              <a:rPr lang="en-US" sz="1600" spc="179">
                <a:latin typeface="Inter"/>
                <a:ea typeface="Inter"/>
                <a:cs typeface="Inter"/>
                <a:sym typeface="Inter"/>
              </a:rPr>
              <a:t>The feature and functionalities of the project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8209309" y="6467076"/>
            <a:ext cx="3513003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 b="1" spc="118">
                <a:latin typeface="Garet Bold"/>
                <a:ea typeface="Garet Bold"/>
                <a:cs typeface="Garet Bold"/>
                <a:sym typeface="Garet Bold"/>
              </a:rPr>
              <a:t>Features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3666888" y="6467076"/>
            <a:ext cx="3963409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 b="1" spc="118">
                <a:latin typeface="Garet Bold"/>
                <a:ea typeface="Garet Bold"/>
                <a:cs typeface="Garet Bold"/>
                <a:sym typeface="Garet Bold"/>
              </a:rPr>
              <a:t>Code structure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3489526" y="1676676"/>
            <a:ext cx="4798474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 b="1" spc="118">
                <a:latin typeface="Garet Bold"/>
                <a:ea typeface="Garet Bold"/>
                <a:cs typeface="Garet Bold"/>
                <a:sym typeface="Garet Bold"/>
              </a:rPr>
              <a:t>Problem &amp;solution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6589491" y="6396046"/>
            <a:ext cx="775500" cy="880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7140"/>
              </a:lnSpc>
            </a:pPr>
            <a:r>
              <a:rPr lang="en-US" sz="5100" spc="632">
                <a:latin typeface="Bebas Neue"/>
                <a:ea typeface="Bebas Neue"/>
                <a:cs typeface="Bebas Neue"/>
                <a:sym typeface="Bebas Neue"/>
              </a:rPr>
              <a:t>03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2122421" y="6396046"/>
            <a:ext cx="775500" cy="880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7140"/>
              </a:lnSpc>
            </a:pPr>
            <a:r>
              <a:rPr lang="en-US" sz="5100" spc="632">
                <a:latin typeface="Bebas Neue"/>
                <a:ea typeface="Bebas Neue"/>
                <a:cs typeface="Bebas Neue"/>
                <a:sym typeface="Bebas Neue"/>
              </a:rPr>
              <a:t>04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2122421" y="1612225"/>
            <a:ext cx="775500" cy="880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7140"/>
              </a:lnSpc>
            </a:pPr>
            <a:r>
              <a:rPr lang="en-US" sz="5100" spc="632">
                <a:latin typeface="Bebas Neue"/>
                <a:ea typeface="Bebas Neue"/>
                <a:cs typeface="Bebas Neue"/>
                <a:sym typeface="Bebas Neue"/>
              </a:rPr>
              <a:t>02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028700" y="7949579"/>
            <a:ext cx="4415785" cy="11753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04"/>
              </a:lnSpc>
            </a:pPr>
            <a:r>
              <a:rPr lang="en-US" sz="1800" b="1" spc="21">
                <a:latin typeface="Garet Bold"/>
                <a:ea typeface="Garet Bold"/>
                <a:cs typeface="Garet Bold"/>
                <a:sym typeface="Garet Bold"/>
              </a:rPr>
              <a:t>Our content today is </a:t>
            </a:r>
          </a:p>
          <a:p>
            <a:pPr algn="l">
              <a:lnSpc>
                <a:spcPts val="2304"/>
              </a:lnSpc>
            </a:pPr>
            <a:r>
              <a:rPr lang="en-US" sz="1800" b="1" spc="21">
                <a:latin typeface="Garet Bold"/>
                <a:ea typeface="Garet Bold"/>
                <a:cs typeface="Garet Bold"/>
                <a:sym typeface="Garet Bold"/>
              </a:rPr>
              <a:t>divided into four parts.</a:t>
            </a:r>
          </a:p>
          <a:p>
            <a:pPr algn="l">
              <a:lnSpc>
                <a:spcPts val="2304"/>
              </a:lnSpc>
            </a:pPr>
            <a:r>
              <a:rPr lang="en-US" sz="1800" b="1" spc="21">
                <a:latin typeface="Garet Bold"/>
                <a:ea typeface="Garet Bold"/>
                <a:cs typeface="Garet Bold"/>
                <a:sym typeface="Garet Bold"/>
              </a:rPr>
              <a:t>Each part will be described</a:t>
            </a:r>
          </a:p>
          <a:p>
            <a:pPr algn="l">
              <a:lnSpc>
                <a:spcPts val="2304"/>
              </a:lnSpc>
            </a:pPr>
            <a:r>
              <a:rPr lang="en-US" sz="1800" b="1" spc="21">
                <a:latin typeface="Garet Bold"/>
                <a:ea typeface="Garet Bold"/>
                <a:cs typeface="Garet Bold"/>
                <a:sym typeface="Garet Bold"/>
              </a:rPr>
              <a:t>with examples. 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/>
          <p:cNvSpPr/>
          <p:nvPr/>
        </p:nvSpPr>
        <p:spPr>
          <a:xfrm flipV="1">
            <a:off x="5917714" y="4599388"/>
            <a:ext cx="0" cy="938074"/>
          </a:xfrm>
          <a:prstGeom prst="line">
            <a:avLst/>
          </a:prstGeom>
          <a:ln w="28575" cap="flat">
            <a:solidFill>
              <a:srgbClr val="F271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TextBox 4"/>
          <p:cNvSpPr txBox="1"/>
          <p:nvPr/>
        </p:nvSpPr>
        <p:spPr>
          <a:xfrm>
            <a:off x="3781675" y="4427938"/>
            <a:ext cx="1502627" cy="13672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1011"/>
              </a:lnSpc>
            </a:pPr>
            <a:r>
              <a:rPr lang="en-US" sz="7865" spc="975">
                <a:latin typeface="Bebas Neue"/>
                <a:ea typeface="Bebas Neue"/>
                <a:cs typeface="Bebas Neue"/>
                <a:sym typeface="Bebas Neue"/>
              </a:rPr>
              <a:t>03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555601" y="4485088"/>
            <a:ext cx="10172505" cy="10647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647"/>
              </a:lnSpc>
            </a:pPr>
            <a:r>
              <a:rPr lang="en-US" sz="6176" b="1" spc="203">
                <a:latin typeface="Garet Bold"/>
                <a:ea typeface="Garet Bold"/>
                <a:cs typeface="Garet Bold"/>
                <a:sym typeface="Garet Bold"/>
              </a:rPr>
              <a:t>Features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/>
          <p:cNvSpPr/>
          <p:nvPr/>
        </p:nvSpPr>
        <p:spPr>
          <a:xfrm>
            <a:off x="3068654" y="2254521"/>
            <a:ext cx="7934787" cy="0"/>
          </a:xfrm>
          <a:prstGeom prst="line">
            <a:avLst/>
          </a:prstGeom>
          <a:ln w="19050" cap="flat">
            <a:solidFill>
              <a:srgbClr val="F271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1028700" y="2635521"/>
            <a:ext cx="14137901" cy="6469371"/>
          </a:xfrm>
          <a:custGeom>
            <a:avLst/>
            <a:gdLst/>
            <a:ahLst/>
            <a:cxnLst/>
            <a:rect l="l" t="t" r="r" b="b"/>
            <a:pathLst>
              <a:path w="14137901" h="6469371">
                <a:moveTo>
                  <a:pt x="0" y="0"/>
                </a:moveTo>
                <a:lnTo>
                  <a:pt x="14137901" y="0"/>
                </a:lnTo>
                <a:lnTo>
                  <a:pt x="14137901" y="6469371"/>
                </a:lnTo>
                <a:lnTo>
                  <a:pt x="0" y="64693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8000"/>
            </a:blip>
            <a:stretch>
              <a:fillRect t="-1189" r="-1661" b="-1189"/>
            </a:stretch>
          </a:blipFill>
          <a:ln cap="sq">
            <a:noFill/>
            <a:prstDash val="solid"/>
            <a:miter/>
          </a:ln>
        </p:spPr>
      </p:sp>
      <p:sp>
        <p:nvSpPr>
          <p:cNvPr id="5" name="TextBox 5"/>
          <p:cNvSpPr txBox="1"/>
          <p:nvPr/>
        </p:nvSpPr>
        <p:spPr>
          <a:xfrm>
            <a:off x="1209213" y="1000125"/>
            <a:ext cx="5826834" cy="8690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12"/>
              </a:lnSpc>
            </a:pPr>
            <a:r>
              <a:rPr lang="en-US" sz="5400" spc="577">
                <a:latin typeface="Archivo Black"/>
                <a:ea typeface="Archivo Black"/>
                <a:cs typeface="Archivo Black"/>
                <a:sym typeface="Archivo Black"/>
              </a:rPr>
              <a:t>MAIN PAGE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/>
          <p:cNvSpPr/>
          <p:nvPr/>
        </p:nvSpPr>
        <p:spPr>
          <a:xfrm>
            <a:off x="3068654" y="2254521"/>
            <a:ext cx="7934787" cy="0"/>
          </a:xfrm>
          <a:prstGeom prst="line">
            <a:avLst/>
          </a:prstGeom>
          <a:ln w="19050" cap="flat">
            <a:solidFill>
              <a:srgbClr val="F271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2640054" y="2635521"/>
            <a:ext cx="10800890" cy="6327152"/>
          </a:xfrm>
          <a:custGeom>
            <a:avLst/>
            <a:gdLst/>
            <a:ahLst/>
            <a:cxnLst/>
            <a:rect l="l" t="t" r="r" b="b"/>
            <a:pathLst>
              <a:path w="10800890" h="6327152">
                <a:moveTo>
                  <a:pt x="0" y="0"/>
                </a:moveTo>
                <a:lnTo>
                  <a:pt x="10800890" y="0"/>
                </a:lnTo>
                <a:lnTo>
                  <a:pt x="10800890" y="6327152"/>
                </a:lnTo>
                <a:lnTo>
                  <a:pt x="0" y="63271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07" b="-307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209213" y="1000125"/>
            <a:ext cx="9794228" cy="8690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12"/>
              </a:lnSpc>
            </a:pPr>
            <a:r>
              <a:rPr lang="en-US" sz="5400" spc="577">
                <a:latin typeface="Archivo Black"/>
                <a:ea typeface="Archivo Black"/>
                <a:cs typeface="Archivo Black"/>
                <a:sym typeface="Archivo Black"/>
              </a:rPr>
              <a:t>ADMIN LOGIN PAGE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/>
          <p:cNvSpPr/>
          <p:nvPr/>
        </p:nvSpPr>
        <p:spPr>
          <a:xfrm>
            <a:off x="3068654" y="2254521"/>
            <a:ext cx="7934787" cy="0"/>
          </a:xfrm>
          <a:prstGeom prst="line">
            <a:avLst/>
          </a:prstGeom>
          <a:ln w="19050" cap="flat">
            <a:solidFill>
              <a:srgbClr val="F271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-1223749" y="1458468"/>
            <a:ext cx="15129060" cy="7858558"/>
          </a:xfrm>
          <a:custGeom>
            <a:avLst/>
            <a:gdLst/>
            <a:ahLst/>
            <a:cxnLst/>
            <a:rect l="l" t="t" r="r" b="b"/>
            <a:pathLst>
              <a:path w="15129060" h="7858558">
                <a:moveTo>
                  <a:pt x="0" y="0"/>
                </a:moveTo>
                <a:lnTo>
                  <a:pt x="15129060" y="0"/>
                </a:lnTo>
                <a:lnTo>
                  <a:pt x="15129060" y="7858558"/>
                </a:lnTo>
                <a:lnTo>
                  <a:pt x="0" y="78585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209213" y="1000125"/>
            <a:ext cx="9794228" cy="8690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12"/>
              </a:lnSpc>
            </a:pPr>
            <a:r>
              <a:rPr lang="en-US" sz="5400" spc="577">
                <a:latin typeface="Archivo Black"/>
                <a:ea typeface="Archivo Black"/>
                <a:cs typeface="Archivo Black"/>
                <a:sym typeface="Archivo Black"/>
              </a:rPr>
              <a:t>ADMIN LOGIN ERROR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/>
          <p:cNvSpPr/>
          <p:nvPr/>
        </p:nvSpPr>
        <p:spPr>
          <a:xfrm>
            <a:off x="3068654" y="2254521"/>
            <a:ext cx="7934787" cy="0"/>
          </a:xfrm>
          <a:prstGeom prst="line">
            <a:avLst/>
          </a:prstGeom>
          <a:ln w="19050" cap="flat">
            <a:solidFill>
              <a:srgbClr val="F271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4095653" y="3573031"/>
            <a:ext cx="9704709" cy="3166800"/>
          </a:xfrm>
          <a:custGeom>
            <a:avLst/>
            <a:gdLst/>
            <a:ahLst/>
            <a:cxnLst/>
            <a:rect l="l" t="t" r="r" b="b"/>
            <a:pathLst>
              <a:path w="9704709" h="3166800">
                <a:moveTo>
                  <a:pt x="0" y="0"/>
                </a:moveTo>
                <a:lnTo>
                  <a:pt x="9704710" y="0"/>
                </a:lnTo>
                <a:lnTo>
                  <a:pt x="9704710" y="3166800"/>
                </a:lnTo>
                <a:lnTo>
                  <a:pt x="0" y="31668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209213" y="1000125"/>
            <a:ext cx="9794228" cy="8690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12"/>
              </a:lnSpc>
            </a:pPr>
            <a:r>
              <a:rPr lang="en-US" sz="5400" spc="577">
                <a:latin typeface="Archivo Black"/>
                <a:ea typeface="Archivo Black"/>
                <a:cs typeface="Archivo Black"/>
                <a:sym typeface="Archivo Black"/>
              </a:rPr>
              <a:t>ADMIN MENU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/>
          <p:cNvSpPr/>
          <p:nvPr/>
        </p:nvSpPr>
        <p:spPr>
          <a:xfrm>
            <a:off x="3068654" y="2254521"/>
            <a:ext cx="7934787" cy="0"/>
          </a:xfrm>
          <a:prstGeom prst="line">
            <a:avLst/>
          </a:prstGeom>
          <a:ln w="19050" cap="flat">
            <a:solidFill>
              <a:srgbClr val="F271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2156058" y="3206266"/>
            <a:ext cx="10636894" cy="4777048"/>
          </a:xfrm>
          <a:custGeom>
            <a:avLst/>
            <a:gdLst/>
            <a:ahLst/>
            <a:cxnLst/>
            <a:rect l="l" t="t" r="r" b="b"/>
            <a:pathLst>
              <a:path w="10636894" h="4777048">
                <a:moveTo>
                  <a:pt x="0" y="0"/>
                </a:moveTo>
                <a:lnTo>
                  <a:pt x="10636893" y="0"/>
                </a:lnTo>
                <a:lnTo>
                  <a:pt x="10636893" y="4777048"/>
                </a:lnTo>
                <a:lnTo>
                  <a:pt x="0" y="47770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209213" y="1000125"/>
            <a:ext cx="9794228" cy="8690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12"/>
              </a:lnSpc>
            </a:pPr>
            <a:r>
              <a:rPr lang="en-US" sz="5400" spc="577">
                <a:latin typeface="Archivo Black"/>
                <a:ea typeface="Archivo Black"/>
                <a:cs typeface="Archivo Black"/>
                <a:sym typeface="Archivo Black"/>
              </a:rPr>
              <a:t>CUSTOMER MENU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/>
          <p:cNvSpPr/>
          <p:nvPr/>
        </p:nvSpPr>
        <p:spPr>
          <a:xfrm>
            <a:off x="3068654" y="2254521"/>
            <a:ext cx="7934787" cy="0"/>
          </a:xfrm>
          <a:prstGeom prst="line">
            <a:avLst/>
          </a:prstGeom>
          <a:ln w="19050" cap="flat">
            <a:solidFill>
              <a:srgbClr val="F271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3719229" y="2397657"/>
            <a:ext cx="9073723" cy="7647920"/>
          </a:xfrm>
          <a:custGeom>
            <a:avLst/>
            <a:gdLst/>
            <a:ahLst/>
            <a:cxnLst/>
            <a:rect l="l" t="t" r="r" b="b"/>
            <a:pathLst>
              <a:path w="9073723" h="7647920">
                <a:moveTo>
                  <a:pt x="0" y="0"/>
                </a:moveTo>
                <a:lnTo>
                  <a:pt x="9073722" y="0"/>
                </a:lnTo>
                <a:lnTo>
                  <a:pt x="9073722" y="7647920"/>
                </a:lnTo>
                <a:lnTo>
                  <a:pt x="0" y="76479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770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209213" y="1000125"/>
            <a:ext cx="11583738" cy="8690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12"/>
              </a:lnSpc>
            </a:pPr>
            <a:r>
              <a:rPr lang="en-US" sz="5400" spc="577">
                <a:latin typeface="Archivo Black"/>
                <a:ea typeface="Archivo Black"/>
                <a:cs typeface="Archivo Black"/>
                <a:sym typeface="Archivo Black"/>
              </a:rPr>
              <a:t>SEARCH MENU OPTION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7409539"/>
            <a:ext cx="740300" cy="70556"/>
            <a:chOff x="0" y="0"/>
            <a:chExt cx="987066" cy="94074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94074" cy="94074"/>
              <a:chOff x="0" y="0"/>
              <a:chExt cx="635000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5" name="Group 5"/>
            <p:cNvGrpSpPr/>
            <p:nvPr/>
          </p:nvGrpSpPr>
          <p:grpSpPr>
            <a:xfrm>
              <a:off x="225778" y="0"/>
              <a:ext cx="94074" cy="94074"/>
              <a:chOff x="0" y="0"/>
              <a:chExt cx="6350000" cy="63500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7" name="Group 7"/>
            <p:cNvGrpSpPr/>
            <p:nvPr/>
          </p:nvGrpSpPr>
          <p:grpSpPr>
            <a:xfrm>
              <a:off x="447638" y="0"/>
              <a:ext cx="94074" cy="94074"/>
              <a:chOff x="0" y="0"/>
              <a:chExt cx="6350000" cy="63500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9" name="Group 9"/>
            <p:cNvGrpSpPr/>
            <p:nvPr/>
          </p:nvGrpSpPr>
          <p:grpSpPr>
            <a:xfrm>
              <a:off x="670311" y="0"/>
              <a:ext cx="94074" cy="94074"/>
              <a:chOff x="0" y="0"/>
              <a:chExt cx="6350000" cy="63500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11" name="Group 11"/>
            <p:cNvGrpSpPr/>
            <p:nvPr/>
          </p:nvGrpSpPr>
          <p:grpSpPr>
            <a:xfrm>
              <a:off x="892992" y="0"/>
              <a:ext cx="94074" cy="94074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</p:grpSp>
      <p:sp>
        <p:nvSpPr>
          <p:cNvPr id="14" name="AutoShape 14"/>
          <p:cNvSpPr/>
          <p:nvPr/>
        </p:nvSpPr>
        <p:spPr>
          <a:xfrm rot="-5400000">
            <a:off x="7317956" y="2009010"/>
            <a:ext cx="938074" cy="0"/>
          </a:xfrm>
          <a:prstGeom prst="line">
            <a:avLst/>
          </a:prstGeom>
          <a:ln w="28575" cap="flat">
            <a:solidFill>
              <a:srgbClr val="F27100">
                <a:alpha val="25882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AutoShape 15"/>
          <p:cNvSpPr/>
          <p:nvPr/>
        </p:nvSpPr>
        <p:spPr>
          <a:xfrm rot="-5400000">
            <a:off x="12821306" y="2009010"/>
            <a:ext cx="938074" cy="0"/>
          </a:xfrm>
          <a:prstGeom prst="line">
            <a:avLst/>
          </a:prstGeom>
          <a:ln w="28575" cap="flat">
            <a:solidFill>
              <a:srgbClr val="F27100">
                <a:alpha val="19608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16" name="AutoShape 16"/>
          <p:cNvSpPr/>
          <p:nvPr/>
        </p:nvSpPr>
        <p:spPr>
          <a:xfrm rot="-5400000">
            <a:off x="12821306" y="6792831"/>
            <a:ext cx="938074" cy="0"/>
          </a:xfrm>
          <a:prstGeom prst="line">
            <a:avLst/>
          </a:prstGeom>
          <a:ln w="28575" cap="flat">
            <a:solidFill>
              <a:srgbClr val="F271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7" name="AutoShape 17"/>
          <p:cNvSpPr/>
          <p:nvPr/>
        </p:nvSpPr>
        <p:spPr>
          <a:xfrm rot="-5400000">
            <a:off x="7317956" y="6802356"/>
            <a:ext cx="938074" cy="0"/>
          </a:xfrm>
          <a:prstGeom prst="line">
            <a:avLst/>
          </a:prstGeom>
          <a:ln w="28575" cap="flat">
            <a:solidFill>
              <a:srgbClr val="F27100">
                <a:alpha val="19608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18" name="TextBox 18"/>
          <p:cNvSpPr txBox="1"/>
          <p:nvPr/>
        </p:nvSpPr>
        <p:spPr>
          <a:xfrm>
            <a:off x="1028700" y="1120226"/>
            <a:ext cx="4791909" cy="16807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56"/>
              </a:lnSpc>
            </a:pPr>
            <a:r>
              <a:rPr lang="en-US" sz="5200" spc="556">
                <a:latin typeface="Archivo Black"/>
                <a:ea typeface="Archivo Black"/>
                <a:cs typeface="Archivo Black"/>
                <a:sym typeface="Archivo Black"/>
              </a:rPr>
              <a:t>TABLE OF</a:t>
            </a:r>
          </a:p>
          <a:p>
            <a:pPr algn="l">
              <a:lnSpc>
                <a:spcPts val="6656"/>
              </a:lnSpc>
            </a:pPr>
            <a:r>
              <a:rPr lang="en-US" sz="5200" spc="556">
                <a:latin typeface="Archivo Black"/>
                <a:ea typeface="Archivo Black"/>
                <a:cs typeface="Archivo Black"/>
                <a:sym typeface="Archivo Black"/>
              </a:rPr>
              <a:t>CONTENTS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589491" y="1612225"/>
            <a:ext cx="775500" cy="880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7140"/>
              </a:lnSpc>
            </a:pPr>
            <a:r>
              <a:rPr lang="en-US" sz="5100" spc="632">
                <a:latin typeface="Bebas Neue"/>
                <a:ea typeface="Bebas Neue"/>
                <a:cs typeface="Bebas Neue"/>
                <a:sym typeface="Bebas Neue"/>
              </a:rPr>
              <a:t>01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8209309" y="1676676"/>
            <a:ext cx="3513003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 b="1" spc="118">
                <a:latin typeface="Garet Bold"/>
                <a:ea typeface="Garet Bold"/>
                <a:cs typeface="Garet Bold"/>
                <a:sym typeface="Garet Bold"/>
              </a:rPr>
              <a:t>Background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8209309" y="2804944"/>
            <a:ext cx="3513003" cy="549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9"/>
              </a:lnSpc>
            </a:pPr>
            <a:r>
              <a:rPr lang="en-US" sz="1599" spc="179">
                <a:latin typeface="Inter"/>
                <a:ea typeface="Inter"/>
                <a:cs typeface="Inter"/>
                <a:sym typeface="Inter"/>
              </a:rPr>
              <a:t>The need of efficient book management in bookstore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3666888" y="2762844"/>
            <a:ext cx="3513003" cy="826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40"/>
              </a:lnSpc>
            </a:pPr>
            <a:r>
              <a:rPr lang="en-US" sz="1600" spc="179">
                <a:latin typeface="Inter"/>
                <a:ea typeface="Inter"/>
                <a:cs typeface="Inter"/>
                <a:sym typeface="Inter"/>
              </a:rPr>
              <a:t>Need for a user friendly system for both store admins and customers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3666888" y="7371439"/>
            <a:ext cx="3513003" cy="826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40"/>
              </a:lnSpc>
            </a:pPr>
            <a:r>
              <a:rPr lang="en-US" sz="1600" spc="179">
                <a:latin typeface="Inter"/>
                <a:ea typeface="Inter"/>
                <a:cs typeface="Inter"/>
                <a:sym typeface="Inter"/>
              </a:rPr>
              <a:t>Shows the system architecture and code structuer of the project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8209309" y="7371439"/>
            <a:ext cx="3513003" cy="549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40"/>
              </a:lnSpc>
            </a:pPr>
            <a:r>
              <a:rPr lang="en-US" sz="1600" spc="179">
                <a:latin typeface="Inter"/>
                <a:ea typeface="Inter"/>
                <a:cs typeface="Inter"/>
                <a:sym typeface="Inter"/>
              </a:rPr>
              <a:t>The feature and functionalities of the project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8209309" y="6467076"/>
            <a:ext cx="3513003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 b="1" spc="118">
                <a:latin typeface="Garet Bold"/>
                <a:ea typeface="Garet Bold"/>
                <a:cs typeface="Garet Bold"/>
                <a:sym typeface="Garet Bold"/>
              </a:rPr>
              <a:t>Features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3666888" y="6467076"/>
            <a:ext cx="3963409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 b="1" spc="118">
                <a:latin typeface="Garet Bold"/>
                <a:ea typeface="Garet Bold"/>
                <a:cs typeface="Garet Bold"/>
                <a:sym typeface="Garet Bold"/>
              </a:rPr>
              <a:t>Code structure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3489526" y="1676676"/>
            <a:ext cx="4798474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 b="1" spc="118">
                <a:latin typeface="Garet Bold"/>
                <a:ea typeface="Garet Bold"/>
                <a:cs typeface="Garet Bold"/>
                <a:sym typeface="Garet Bold"/>
              </a:rPr>
              <a:t>Problem &amp;solution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6589491" y="6396046"/>
            <a:ext cx="775500" cy="880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7140"/>
              </a:lnSpc>
            </a:pPr>
            <a:r>
              <a:rPr lang="en-US" sz="5100" spc="632">
                <a:latin typeface="Bebas Neue"/>
                <a:ea typeface="Bebas Neue"/>
                <a:cs typeface="Bebas Neue"/>
                <a:sym typeface="Bebas Neue"/>
              </a:rPr>
              <a:t>03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2122421" y="6396046"/>
            <a:ext cx="775500" cy="880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7140"/>
              </a:lnSpc>
            </a:pPr>
            <a:r>
              <a:rPr lang="en-US" sz="5100" spc="632">
                <a:latin typeface="Bebas Neue"/>
                <a:ea typeface="Bebas Neue"/>
                <a:cs typeface="Bebas Neue"/>
                <a:sym typeface="Bebas Neue"/>
              </a:rPr>
              <a:t>04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2122421" y="1612225"/>
            <a:ext cx="775500" cy="880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7140"/>
              </a:lnSpc>
            </a:pPr>
            <a:r>
              <a:rPr lang="en-US" sz="5100" spc="632">
                <a:latin typeface="Bebas Neue"/>
                <a:ea typeface="Bebas Neue"/>
                <a:cs typeface="Bebas Neue"/>
                <a:sym typeface="Bebas Neue"/>
              </a:rPr>
              <a:t>02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028700" y="7949579"/>
            <a:ext cx="4415785" cy="11753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04"/>
              </a:lnSpc>
            </a:pPr>
            <a:r>
              <a:rPr lang="en-US" sz="1800" b="1" spc="21">
                <a:latin typeface="Garet Bold"/>
                <a:ea typeface="Garet Bold"/>
                <a:cs typeface="Garet Bold"/>
                <a:sym typeface="Garet Bold"/>
              </a:rPr>
              <a:t>Our content today is </a:t>
            </a:r>
          </a:p>
          <a:p>
            <a:pPr algn="l">
              <a:lnSpc>
                <a:spcPts val="2304"/>
              </a:lnSpc>
            </a:pPr>
            <a:r>
              <a:rPr lang="en-US" sz="1800" b="1" spc="21">
                <a:latin typeface="Garet Bold"/>
                <a:ea typeface="Garet Bold"/>
                <a:cs typeface="Garet Bold"/>
                <a:sym typeface="Garet Bold"/>
              </a:rPr>
              <a:t>divided into four parts.</a:t>
            </a:r>
          </a:p>
          <a:p>
            <a:pPr algn="l">
              <a:lnSpc>
                <a:spcPts val="2304"/>
              </a:lnSpc>
            </a:pPr>
            <a:r>
              <a:rPr lang="en-US" sz="1800" b="1" spc="21">
                <a:latin typeface="Garet Bold"/>
                <a:ea typeface="Garet Bold"/>
                <a:cs typeface="Garet Bold"/>
                <a:sym typeface="Garet Bold"/>
              </a:rPr>
              <a:t>Each part will be described</a:t>
            </a:r>
          </a:p>
          <a:p>
            <a:pPr algn="l">
              <a:lnSpc>
                <a:spcPts val="2304"/>
              </a:lnSpc>
            </a:pPr>
            <a:r>
              <a:rPr lang="en-US" sz="1800" b="1" spc="21">
                <a:latin typeface="Garet Bold"/>
                <a:ea typeface="Garet Bold"/>
                <a:cs typeface="Garet Bold"/>
                <a:sym typeface="Garet Bold"/>
              </a:rPr>
              <a:t>with examples. 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/>
          <p:cNvSpPr/>
          <p:nvPr/>
        </p:nvSpPr>
        <p:spPr>
          <a:xfrm flipV="1">
            <a:off x="7351648" y="4411530"/>
            <a:ext cx="0" cy="938074"/>
          </a:xfrm>
          <a:prstGeom prst="line">
            <a:avLst/>
          </a:prstGeom>
          <a:ln w="28575" cap="flat">
            <a:solidFill>
              <a:srgbClr val="F271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TextBox 4"/>
          <p:cNvSpPr txBox="1"/>
          <p:nvPr/>
        </p:nvSpPr>
        <p:spPr>
          <a:xfrm>
            <a:off x="5306161" y="4196715"/>
            <a:ext cx="1669250" cy="1485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2098"/>
              </a:lnSpc>
            </a:pPr>
            <a:r>
              <a:rPr lang="en-US" sz="8641" spc="1071">
                <a:latin typeface="Bebas Neue"/>
                <a:ea typeface="Bebas Neue"/>
                <a:cs typeface="Bebas Neue"/>
                <a:sym typeface="Bebas Neue"/>
              </a:rPr>
              <a:t>04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725593" y="4244340"/>
            <a:ext cx="7341089" cy="1105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47"/>
              </a:lnSpc>
            </a:pPr>
            <a:r>
              <a:rPr lang="en-US" sz="6462" b="1" spc="213">
                <a:latin typeface="Garet Bold"/>
                <a:ea typeface="Garet Bold"/>
                <a:cs typeface="Garet Bold"/>
                <a:sym typeface="Garet Bold"/>
              </a:rPr>
              <a:t>Code Structure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7409539"/>
            <a:ext cx="740300" cy="70556"/>
            <a:chOff x="0" y="0"/>
            <a:chExt cx="987066" cy="94074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94074" cy="94074"/>
              <a:chOff x="0" y="0"/>
              <a:chExt cx="635000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5" name="Group 5"/>
            <p:cNvGrpSpPr/>
            <p:nvPr/>
          </p:nvGrpSpPr>
          <p:grpSpPr>
            <a:xfrm>
              <a:off x="225778" y="0"/>
              <a:ext cx="94074" cy="94074"/>
              <a:chOff x="0" y="0"/>
              <a:chExt cx="6350000" cy="63500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7" name="Group 7"/>
            <p:cNvGrpSpPr/>
            <p:nvPr/>
          </p:nvGrpSpPr>
          <p:grpSpPr>
            <a:xfrm>
              <a:off x="447638" y="0"/>
              <a:ext cx="94074" cy="94074"/>
              <a:chOff x="0" y="0"/>
              <a:chExt cx="6350000" cy="63500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9" name="Group 9"/>
            <p:cNvGrpSpPr/>
            <p:nvPr/>
          </p:nvGrpSpPr>
          <p:grpSpPr>
            <a:xfrm>
              <a:off x="670311" y="0"/>
              <a:ext cx="94074" cy="94074"/>
              <a:chOff x="0" y="0"/>
              <a:chExt cx="6350000" cy="63500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11" name="Group 11"/>
            <p:cNvGrpSpPr/>
            <p:nvPr/>
          </p:nvGrpSpPr>
          <p:grpSpPr>
            <a:xfrm>
              <a:off x="892992" y="0"/>
              <a:ext cx="94074" cy="94074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</p:grpSp>
      <p:sp>
        <p:nvSpPr>
          <p:cNvPr id="14" name="AutoShape 14"/>
          <p:cNvSpPr/>
          <p:nvPr/>
        </p:nvSpPr>
        <p:spPr>
          <a:xfrm rot="-5400000">
            <a:off x="7317956" y="2009010"/>
            <a:ext cx="938074" cy="0"/>
          </a:xfrm>
          <a:prstGeom prst="line">
            <a:avLst/>
          </a:prstGeom>
          <a:ln w="28575" cap="flat">
            <a:solidFill>
              <a:srgbClr val="F271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AutoShape 15"/>
          <p:cNvSpPr/>
          <p:nvPr/>
        </p:nvSpPr>
        <p:spPr>
          <a:xfrm rot="-5400000">
            <a:off x="12821306" y="2009010"/>
            <a:ext cx="938074" cy="0"/>
          </a:xfrm>
          <a:prstGeom prst="line">
            <a:avLst/>
          </a:prstGeom>
          <a:ln w="28575" cap="flat">
            <a:solidFill>
              <a:srgbClr val="F271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6" name="AutoShape 16"/>
          <p:cNvSpPr/>
          <p:nvPr/>
        </p:nvSpPr>
        <p:spPr>
          <a:xfrm rot="-5400000">
            <a:off x="12821306" y="6792831"/>
            <a:ext cx="938074" cy="0"/>
          </a:xfrm>
          <a:prstGeom prst="line">
            <a:avLst/>
          </a:prstGeom>
          <a:ln w="28575" cap="flat">
            <a:solidFill>
              <a:srgbClr val="F271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7" name="AutoShape 17"/>
          <p:cNvSpPr/>
          <p:nvPr/>
        </p:nvSpPr>
        <p:spPr>
          <a:xfrm rot="-5400000">
            <a:off x="7317956" y="6802356"/>
            <a:ext cx="938074" cy="0"/>
          </a:xfrm>
          <a:prstGeom prst="line">
            <a:avLst/>
          </a:prstGeom>
          <a:ln w="28575" cap="flat">
            <a:solidFill>
              <a:srgbClr val="F271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8" name="TextBox 18"/>
          <p:cNvSpPr txBox="1"/>
          <p:nvPr/>
        </p:nvSpPr>
        <p:spPr>
          <a:xfrm>
            <a:off x="1028700" y="1120226"/>
            <a:ext cx="4791909" cy="16807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56"/>
              </a:lnSpc>
            </a:pPr>
            <a:r>
              <a:rPr lang="en-US" sz="5200" spc="556">
                <a:latin typeface="Archivo Black"/>
                <a:ea typeface="Archivo Black"/>
                <a:cs typeface="Archivo Black"/>
                <a:sym typeface="Archivo Black"/>
              </a:rPr>
              <a:t>TABLE OF</a:t>
            </a:r>
          </a:p>
          <a:p>
            <a:pPr algn="l">
              <a:lnSpc>
                <a:spcPts val="6656"/>
              </a:lnSpc>
            </a:pPr>
            <a:r>
              <a:rPr lang="en-US" sz="5200" spc="556">
                <a:latin typeface="Archivo Black"/>
                <a:ea typeface="Archivo Black"/>
                <a:cs typeface="Archivo Black"/>
                <a:sym typeface="Archivo Black"/>
              </a:rPr>
              <a:t>CONTENTS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589491" y="1612225"/>
            <a:ext cx="775500" cy="880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7140"/>
              </a:lnSpc>
            </a:pPr>
            <a:r>
              <a:rPr lang="en-US" sz="5100" spc="632">
                <a:latin typeface="Bebas Neue"/>
                <a:ea typeface="Bebas Neue"/>
                <a:cs typeface="Bebas Neue"/>
                <a:sym typeface="Bebas Neue"/>
              </a:rPr>
              <a:t>01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8209309" y="1676676"/>
            <a:ext cx="3513003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 b="1" spc="118">
                <a:latin typeface="Garet Bold"/>
                <a:ea typeface="Garet Bold"/>
                <a:cs typeface="Garet Bold"/>
                <a:sym typeface="Garet Bold"/>
              </a:rPr>
              <a:t>Background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8209309" y="2804944"/>
            <a:ext cx="3513003" cy="549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9"/>
              </a:lnSpc>
            </a:pPr>
            <a:r>
              <a:rPr lang="en-US" sz="1599" spc="179">
                <a:latin typeface="Inter"/>
                <a:ea typeface="Inter"/>
                <a:cs typeface="Inter"/>
                <a:sym typeface="Inter"/>
              </a:rPr>
              <a:t>The need of efficient book management in bookstore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3666888" y="2762844"/>
            <a:ext cx="3513003" cy="826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40"/>
              </a:lnSpc>
            </a:pPr>
            <a:r>
              <a:rPr lang="en-US" sz="1600" spc="179">
                <a:latin typeface="Inter"/>
                <a:ea typeface="Inter"/>
                <a:cs typeface="Inter"/>
                <a:sym typeface="Inter"/>
              </a:rPr>
              <a:t>Need for a user friendly system for both store admins and customers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3666888" y="7371439"/>
            <a:ext cx="3513003" cy="826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40"/>
              </a:lnSpc>
            </a:pPr>
            <a:r>
              <a:rPr lang="en-US" sz="1600" spc="179">
                <a:latin typeface="Inter"/>
                <a:ea typeface="Inter"/>
                <a:cs typeface="Inter"/>
                <a:sym typeface="Inter"/>
              </a:rPr>
              <a:t>Shows the system architecture and code structuer of the project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8209309" y="7371439"/>
            <a:ext cx="3513003" cy="549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40"/>
              </a:lnSpc>
            </a:pPr>
            <a:r>
              <a:rPr lang="en-US" sz="1600" spc="179">
                <a:latin typeface="Inter"/>
                <a:ea typeface="Inter"/>
                <a:cs typeface="Inter"/>
                <a:sym typeface="Inter"/>
              </a:rPr>
              <a:t>The feature and functionalities of the project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8209309" y="6467076"/>
            <a:ext cx="3513003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 b="1" spc="118">
                <a:latin typeface="Garet Bold"/>
                <a:ea typeface="Garet Bold"/>
                <a:cs typeface="Garet Bold"/>
                <a:sym typeface="Garet Bold"/>
              </a:rPr>
              <a:t>Features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3666888" y="6467076"/>
            <a:ext cx="3963409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 b="1" spc="118">
                <a:latin typeface="Garet Bold"/>
                <a:ea typeface="Garet Bold"/>
                <a:cs typeface="Garet Bold"/>
                <a:sym typeface="Garet Bold"/>
              </a:rPr>
              <a:t>Code structure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3489526" y="1676676"/>
            <a:ext cx="4798474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 b="1" spc="118">
                <a:latin typeface="Garet Bold"/>
                <a:ea typeface="Garet Bold"/>
                <a:cs typeface="Garet Bold"/>
                <a:sym typeface="Garet Bold"/>
              </a:rPr>
              <a:t>Problem &amp;solution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6589491" y="6396046"/>
            <a:ext cx="775500" cy="880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7140"/>
              </a:lnSpc>
            </a:pPr>
            <a:r>
              <a:rPr lang="en-US" sz="5100" spc="632">
                <a:latin typeface="Bebas Neue"/>
                <a:ea typeface="Bebas Neue"/>
                <a:cs typeface="Bebas Neue"/>
                <a:sym typeface="Bebas Neue"/>
              </a:rPr>
              <a:t>03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2122421" y="6396046"/>
            <a:ext cx="775500" cy="880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7140"/>
              </a:lnSpc>
            </a:pPr>
            <a:r>
              <a:rPr lang="en-US" sz="5100" spc="632">
                <a:latin typeface="Bebas Neue"/>
                <a:ea typeface="Bebas Neue"/>
                <a:cs typeface="Bebas Neue"/>
                <a:sym typeface="Bebas Neue"/>
              </a:rPr>
              <a:t>04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2122421" y="1612225"/>
            <a:ext cx="775500" cy="880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7140"/>
              </a:lnSpc>
            </a:pPr>
            <a:r>
              <a:rPr lang="en-US" sz="5100" spc="632">
                <a:latin typeface="Bebas Neue"/>
                <a:ea typeface="Bebas Neue"/>
                <a:cs typeface="Bebas Neue"/>
                <a:sym typeface="Bebas Neue"/>
              </a:rPr>
              <a:t>02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028700" y="7949579"/>
            <a:ext cx="4415785" cy="11753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04"/>
              </a:lnSpc>
            </a:pPr>
            <a:r>
              <a:rPr lang="en-US" sz="1800" b="1" spc="21">
                <a:latin typeface="Garet Bold"/>
                <a:ea typeface="Garet Bold"/>
                <a:cs typeface="Garet Bold"/>
                <a:sym typeface="Garet Bold"/>
              </a:rPr>
              <a:t>Our content today is </a:t>
            </a:r>
          </a:p>
          <a:p>
            <a:pPr algn="l">
              <a:lnSpc>
                <a:spcPts val="2304"/>
              </a:lnSpc>
            </a:pPr>
            <a:r>
              <a:rPr lang="en-US" sz="1800" b="1" spc="21">
                <a:latin typeface="Garet Bold"/>
                <a:ea typeface="Garet Bold"/>
                <a:cs typeface="Garet Bold"/>
                <a:sym typeface="Garet Bold"/>
              </a:rPr>
              <a:t>divided into four parts.</a:t>
            </a:r>
          </a:p>
          <a:p>
            <a:pPr algn="l">
              <a:lnSpc>
                <a:spcPts val="2304"/>
              </a:lnSpc>
            </a:pPr>
            <a:r>
              <a:rPr lang="en-US" sz="1800" b="1" spc="21">
                <a:latin typeface="Garet Bold"/>
                <a:ea typeface="Garet Bold"/>
                <a:cs typeface="Garet Bold"/>
                <a:sym typeface="Garet Bold"/>
              </a:rPr>
              <a:t>Each part will be described</a:t>
            </a:r>
          </a:p>
          <a:p>
            <a:pPr algn="l">
              <a:lnSpc>
                <a:spcPts val="2304"/>
              </a:lnSpc>
            </a:pPr>
            <a:r>
              <a:rPr lang="en-US" sz="1800" b="1" spc="21">
                <a:latin typeface="Garet Bold"/>
                <a:ea typeface="Garet Bold"/>
                <a:cs typeface="Garet Bold"/>
                <a:sym typeface="Garet Bold"/>
              </a:rPr>
              <a:t>with examples. 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4385792" y="2021455"/>
            <a:ext cx="10154986" cy="7683305"/>
          </a:xfrm>
          <a:custGeom>
            <a:avLst/>
            <a:gdLst/>
            <a:ahLst/>
            <a:cxnLst/>
            <a:rect l="l" t="t" r="r" b="b"/>
            <a:pathLst>
              <a:path w="10154986" h="7683305">
                <a:moveTo>
                  <a:pt x="0" y="0"/>
                </a:moveTo>
                <a:lnTo>
                  <a:pt x="10154986" y="0"/>
                </a:lnTo>
                <a:lnTo>
                  <a:pt x="10154986" y="7683306"/>
                </a:lnTo>
                <a:lnTo>
                  <a:pt x="0" y="76833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629" t="-1186" r="-1472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9122379" y="4274503"/>
            <a:ext cx="9525" cy="13016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endParaRPr/>
          </a:p>
        </p:txBody>
      </p:sp>
      <p:sp>
        <p:nvSpPr>
          <p:cNvPr id="5" name="TextBox 5"/>
          <p:cNvSpPr txBox="1"/>
          <p:nvPr/>
        </p:nvSpPr>
        <p:spPr>
          <a:xfrm>
            <a:off x="6994847" y="547052"/>
            <a:ext cx="4298305" cy="778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40"/>
              </a:lnSpc>
            </a:pPr>
            <a:r>
              <a:rPr lang="en-US" sz="4600" b="1">
                <a:latin typeface="Canva Sans Bold"/>
                <a:ea typeface="Canva Sans Bold"/>
                <a:cs typeface="Canva Sans Bold"/>
                <a:sym typeface="Canva Sans Bold"/>
              </a:rPr>
              <a:t>Code structure</a:t>
            </a:r>
          </a:p>
        </p:txBody>
      </p:sp>
      <p:sp>
        <p:nvSpPr>
          <p:cNvPr id="6" name="AutoShape 6"/>
          <p:cNvSpPr/>
          <p:nvPr/>
        </p:nvSpPr>
        <p:spPr>
          <a:xfrm flipH="1" flipV="1">
            <a:off x="5728480" y="1673509"/>
            <a:ext cx="7469610" cy="0"/>
          </a:xfrm>
          <a:prstGeom prst="line">
            <a:avLst/>
          </a:prstGeom>
          <a:ln w="38100" cap="rnd">
            <a:solidFill>
              <a:srgbClr val="FFFFFF"/>
            </a:solidFill>
            <a:prstDash val="sysDot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9122379" y="4274503"/>
            <a:ext cx="9525" cy="13016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endParaRPr/>
          </a:p>
        </p:txBody>
      </p:sp>
      <p:sp>
        <p:nvSpPr>
          <p:cNvPr id="4" name="TextBox 4"/>
          <p:cNvSpPr txBox="1"/>
          <p:nvPr/>
        </p:nvSpPr>
        <p:spPr>
          <a:xfrm>
            <a:off x="1611410" y="596583"/>
            <a:ext cx="7182148" cy="778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40"/>
              </a:lnSpc>
            </a:pPr>
            <a:r>
              <a:rPr lang="en-US" sz="4600" b="1">
                <a:latin typeface="Canva Sans Bold"/>
                <a:ea typeface="Canva Sans Bold"/>
                <a:cs typeface="Canva Sans Bold"/>
                <a:sym typeface="Canva Sans Bold"/>
              </a:rPr>
              <a:t>Text file to store the data</a:t>
            </a:r>
          </a:p>
        </p:txBody>
      </p:sp>
      <p:sp>
        <p:nvSpPr>
          <p:cNvPr id="5" name="AutoShape 5"/>
          <p:cNvSpPr/>
          <p:nvPr/>
        </p:nvSpPr>
        <p:spPr>
          <a:xfrm>
            <a:off x="1985744" y="1840554"/>
            <a:ext cx="7409217" cy="0"/>
          </a:xfrm>
          <a:prstGeom prst="line">
            <a:avLst/>
          </a:prstGeom>
          <a:ln w="28575" cap="flat">
            <a:solidFill>
              <a:srgbClr val="F271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TextBox 6"/>
          <p:cNvSpPr txBox="1"/>
          <p:nvPr/>
        </p:nvSpPr>
        <p:spPr>
          <a:xfrm>
            <a:off x="2063134" y="2041525"/>
            <a:ext cx="10357466" cy="15665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986285" lvl="1" indent="-993143" algn="ctr">
              <a:lnSpc>
                <a:spcPts val="12880"/>
              </a:lnSpc>
              <a:buFont typeface="Arial"/>
              <a:buChar char="•"/>
            </a:pPr>
            <a:r>
              <a:rPr lang="en-US" sz="9200" b="1" dirty="0">
                <a:latin typeface="Canva Sans Bold"/>
                <a:ea typeface="Canva Sans Bold"/>
                <a:cs typeface="Canva Sans Bold"/>
                <a:sym typeface="Canva Sans Bold"/>
              </a:rPr>
              <a:t>Book_list.txt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063134" y="3798570"/>
            <a:ext cx="12567266" cy="15665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986285" lvl="1" indent="-993143" algn="ctr">
              <a:lnSpc>
                <a:spcPts val="12880"/>
              </a:lnSpc>
              <a:buFont typeface="Arial"/>
              <a:buChar char="•"/>
            </a:pPr>
            <a:r>
              <a:rPr lang="en-US" sz="9200" b="1" dirty="0">
                <a:latin typeface="Canva Sans Bold"/>
                <a:ea typeface="Canva Sans Bold"/>
                <a:cs typeface="Canva Sans Bold"/>
                <a:sym typeface="Canva Sans Bold"/>
              </a:rPr>
              <a:t>Second_hand.txt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063134" y="5669597"/>
            <a:ext cx="8223866" cy="15665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986285" lvl="1" indent="-993143" algn="ctr">
              <a:lnSpc>
                <a:spcPts val="12880"/>
              </a:lnSpc>
              <a:buFont typeface="Arial"/>
              <a:buChar char="•"/>
            </a:pPr>
            <a:r>
              <a:rPr lang="en-US" sz="9200" b="1" dirty="0">
                <a:latin typeface="Canva Sans Bold"/>
                <a:ea typeface="Canva Sans Bold"/>
                <a:cs typeface="Canva Sans Bold"/>
                <a:sym typeface="Canva Sans Bold"/>
              </a:rPr>
              <a:t>Cart.txt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/>
          <p:cNvSpPr/>
          <p:nvPr/>
        </p:nvSpPr>
        <p:spPr>
          <a:xfrm rot="-5400000">
            <a:off x="7939767" y="5489278"/>
            <a:ext cx="2688354" cy="0"/>
          </a:xfrm>
          <a:prstGeom prst="line">
            <a:avLst/>
          </a:prstGeom>
          <a:ln w="38100" cap="rnd">
            <a:solidFill>
              <a:schemeClr val="tx1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 rot="-5400000">
            <a:off x="8545154" y="9529160"/>
            <a:ext cx="1477580" cy="0"/>
          </a:xfrm>
          <a:prstGeom prst="line">
            <a:avLst/>
          </a:prstGeom>
          <a:ln w="38100" cap="rnd">
            <a:solidFill>
              <a:srgbClr val="FFFFFF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5" name="AutoShape 5"/>
          <p:cNvSpPr/>
          <p:nvPr/>
        </p:nvSpPr>
        <p:spPr>
          <a:xfrm>
            <a:off x="1144417" y="7027805"/>
            <a:ext cx="3265220" cy="0"/>
          </a:xfrm>
          <a:prstGeom prst="line">
            <a:avLst/>
          </a:prstGeom>
          <a:ln w="19050" cap="flat">
            <a:solidFill>
              <a:srgbClr val="F271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6"/>
          <p:cNvSpPr/>
          <p:nvPr/>
        </p:nvSpPr>
        <p:spPr>
          <a:xfrm>
            <a:off x="1144417" y="9094062"/>
            <a:ext cx="3265220" cy="0"/>
          </a:xfrm>
          <a:prstGeom prst="line">
            <a:avLst/>
          </a:prstGeom>
          <a:ln w="19050" cap="flat">
            <a:solidFill>
              <a:srgbClr val="F271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TextBox 9"/>
          <p:cNvSpPr txBox="1"/>
          <p:nvPr/>
        </p:nvSpPr>
        <p:spPr>
          <a:xfrm>
            <a:off x="1209213" y="1000125"/>
            <a:ext cx="5826834" cy="8690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12"/>
              </a:lnSpc>
            </a:pPr>
            <a:r>
              <a:rPr lang="en-US" sz="5400" spc="577">
                <a:latin typeface="Archivo Black"/>
                <a:ea typeface="Archivo Black"/>
                <a:cs typeface="Archivo Black"/>
                <a:sym typeface="Archivo Black"/>
              </a:rPr>
              <a:t>TIMELINE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227595" y="3074194"/>
            <a:ext cx="5211832" cy="856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65"/>
              </a:lnSpc>
            </a:pPr>
            <a:r>
              <a:rPr lang="en-US" sz="1500" spc="69">
                <a:latin typeface="Inter"/>
                <a:ea typeface="Inter"/>
                <a:cs typeface="Inter"/>
                <a:sym typeface="Inter"/>
              </a:rPr>
              <a:t> Define project scope, objectives, and requirements. Design system architecture, data storage, and features.  |1 Week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09213" y="2170260"/>
            <a:ext cx="5826834" cy="8560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65"/>
              </a:lnSpc>
            </a:pPr>
            <a:r>
              <a:rPr lang="en-US" sz="1500" spc="69">
                <a:latin typeface="Inter"/>
                <a:ea typeface="Inter"/>
                <a:cs typeface="Inter"/>
                <a:sym typeface="Inter"/>
              </a:rPr>
              <a:t>This timeline provides a structured roadmap for the project, ensuring a systematic approach to development. Let me know if you need any changes! 🚀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227595" y="7789052"/>
            <a:ext cx="5211832" cy="560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65"/>
              </a:lnSpc>
            </a:pPr>
            <a:r>
              <a:rPr lang="en-US" sz="1500" spc="69">
                <a:latin typeface="Inter"/>
                <a:ea typeface="Inter"/>
                <a:cs typeface="Inter"/>
                <a:sym typeface="Inter"/>
              </a:rPr>
              <a:t>Implement features for admin and customer panels. | 2-3 Weeks 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246645" y="2242592"/>
            <a:ext cx="5192782" cy="5643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66"/>
              </a:lnSpc>
            </a:pPr>
            <a:r>
              <a:rPr lang="en-US" sz="3404" spc="-40" dirty="0">
                <a:latin typeface="Inter"/>
                <a:ea typeface="Inter"/>
                <a:cs typeface="Inter"/>
                <a:sym typeface="Inter"/>
              </a:rPr>
              <a:t>Proposal Presentation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1246645" y="6961130"/>
            <a:ext cx="5192782" cy="5643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66"/>
              </a:lnSpc>
            </a:pPr>
            <a:r>
              <a:rPr lang="en-US" sz="3404" spc="-40">
                <a:latin typeface="Inter"/>
                <a:ea typeface="Inter"/>
                <a:cs typeface="Inter"/>
                <a:sym typeface="Inter"/>
              </a:rPr>
              <a:t>Coding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63467" y="7256029"/>
            <a:ext cx="5872581" cy="14639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98"/>
              </a:lnSpc>
            </a:pPr>
            <a:r>
              <a:rPr lang="en-US" sz="2300" spc="257">
                <a:latin typeface="Inter"/>
                <a:ea typeface="Inter"/>
                <a:cs typeface="Inter"/>
                <a:sym typeface="Inter"/>
              </a:rPr>
              <a:t>TImeline</a:t>
            </a:r>
          </a:p>
          <a:p>
            <a:pPr algn="l">
              <a:lnSpc>
                <a:spcPts val="2898"/>
              </a:lnSpc>
            </a:pPr>
            <a:r>
              <a:rPr lang="en-US" sz="2300" spc="257">
                <a:latin typeface="Inter"/>
                <a:ea typeface="Inter"/>
                <a:cs typeface="Inter"/>
                <a:sym typeface="Inter"/>
              </a:rPr>
              <a:t>plays an important</a:t>
            </a:r>
          </a:p>
          <a:p>
            <a:pPr algn="l">
              <a:lnSpc>
                <a:spcPts val="2898"/>
              </a:lnSpc>
            </a:pPr>
            <a:r>
              <a:rPr lang="en-US" sz="2300" spc="257">
                <a:latin typeface="Inter"/>
                <a:ea typeface="Inter"/>
                <a:cs typeface="Inter"/>
                <a:sym typeface="Inter"/>
              </a:rPr>
              <a:t>role in concept and</a:t>
            </a:r>
          </a:p>
          <a:p>
            <a:pPr algn="l">
              <a:lnSpc>
                <a:spcPts val="2898"/>
              </a:lnSpc>
            </a:pPr>
            <a:r>
              <a:rPr lang="en-US" sz="2300" spc="257">
                <a:latin typeface="Inter"/>
                <a:ea typeface="Inter"/>
                <a:cs typeface="Inter"/>
                <a:sym typeface="Inter"/>
              </a:rPr>
              <a:t>project direction</a:t>
            </a:r>
          </a:p>
        </p:txBody>
      </p:sp>
      <p:sp>
        <p:nvSpPr>
          <p:cNvPr id="16" name="Freeform 7">
            <a:extLst>
              <a:ext uri="{FF2B5EF4-FFF2-40B4-BE49-F238E27FC236}">
                <a16:creationId xmlns:a16="http://schemas.microsoft.com/office/drawing/2014/main" id="{F51529DC-A88B-89FC-AC2B-45FCE5FD0664}"/>
              </a:ext>
            </a:extLst>
          </p:cNvPr>
          <p:cNvSpPr/>
          <p:nvPr/>
        </p:nvSpPr>
        <p:spPr>
          <a:xfrm>
            <a:off x="8875594" y="2242592"/>
            <a:ext cx="1044955" cy="1282153"/>
          </a:xfrm>
          <a:custGeom>
            <a:avLst/>
            <a:gdLst/>
            <a:ahLst/>
            <a:cxnLst/>
            <a:rect l="l" t="t" r="r" b="b"/>
            <a:pathLst>
              <a:path w="1044955" h="1282153">
                <a:moveTo>
                  <a:pt x="0" y="0"/>
                </a:moveTo>
                <a:lnTo>
                  <a:pt x="1044955" y="0"/>
                </a:lnTo>
                <a:lnTo>
                  <a:pt x="1044955" y="1282153"/>
                </a:lnTo>
                <a:lnTo>
                  <a:pt x="0" y="12821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8">
            <a:extLst>
              <a:ext uri="{FF2B5EF4-FFF2-40B4-BE49-F238E27FC236}">
                <a16:creationId xmlns:a16="http://schemas.microsoft.com/office/drawing/2014/main" id="{8F1C00FA-A12C-2997-1B87-F1EF328238A6}"/>
              </a:ext>
            </a:extLst>
          </p:cNvPr>
          <p:cNvSpPr/>
          <p:nvPr/>
        </p:nvSpPr>
        <p:spPr>
          <a:xfrm>
            <a:off x="8399583" y="7168500"/>
            <a:ext cx="1768722" cy="1180622"/>
          </a:xfrm>
          <a:custGeom>
            <a:avLst/>
            <a:gdLst/>
            <a:ahLst/>
            <a:cxnLst/>
            <a:rect l="l" t="t" r="r" b="b"/>
            <a:pathLst>
              <a:path w="1768722" h="1180622">
                <a:moveTo>
                  <a:pt x="0" y="0"/>
                </a:moveTo>
                <a:lnTo>
                  <a:pt x="1768722" y="0"/>
                </a:lnTo>
                <a:lnTo>
                  <a:pt x="1768722" y="1180622"/>
                </a:lnTo>
                <a:lnTo>
                  <a:pt x="0" y="118062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/>
          <p:cNvSpPr/>
          <p:nvPr/>
        </p:nvSpPr>
        <p:spPr>
          <a:xfrm>
            <a:off x="1274508" y="3190981"/>
            <a:ext cx="1175849" cy="0"/>
          </a:xfrm>
          <a:prstGeom prst="line">
            <a:avLst/>
          </a:prstGeom>
          <a:ln w="19050" cap="flat">
            <a:solidFill>
              <a:srgbClr val="F271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 rot="-5400000">
            <a:off x="7940447" y="5508015"/>
            <a:ext cx="2691013" cy="0"/>
          </a:xfrm>
          <a:prstGeom prst="line">
            <a:avLst/>
          </a:prstGeom>
          <a:ln w="38100" cap="rnd">
            <a:solidFill>
              <a:schemeClr val="tx1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5" name="AutoShape 5"/>
          <p:cNvSpPr/>
          <p:nvPr/>
        </p:nvSpPr>
        <p:spPr>
          <a:xfrm rot="-5400000">
            <a:off x="8226363" y="1035875"/>
            <a:ext cx="2115163" cy="0"/>
          </a:xfrm>
          <a:prstGeom prst="line">
            <a:avLst/>
          </a:prstGeom>
          <a:ln w="38100" cap="rnd">
            <a:solidFill>
              <a:schemeClr val="tx1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8" name="TextBox 8"/>
          <p:cNvSpPr txBox="1"/>
          <p:nvPr/>
        </p:nvSpPr>
        <p:spPr>
          <a:xfrm>
            <a:off x="1274508" y="5548605"/>
            <a:ext cx="5586392" cy="22213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6"/>
              </a:lnSpc>
            </a:pPr>
            <a:r>
              <a:rPr lang="en-US" sz="1899" spc="58" dirty="0">
                <a:latin typeface="Inter"/>
                <a:ea typeface="Inter"/>
                <a:cs typeface="Inter"/>
                <a:sym typeface="Inter"/>
              </a:rPr>
              <a:t>To ensure a structured and efficient project development, we divided the work into different phases:</a:t>
            </a:r>
          </a:p>
          <a:p>
            <a:pPr marL="410209" lvl="1" indent="-205105" algn="l">
              <a:lnSpc>
                <a:spcPts val="2526"/>
              </a:lnSpc>
              <a:buFont typeface="Arial"/>
              <a:buChar char="•"/>
            </a:pPr>
            <a:r>
              <a:rPr lang="en-US" sz="1899" spc="58" dirty="0">
                <a:latin typeface="Inter"/>
                <a:ea typeface="Inter"/>
                <a:cs typeface="Inter"/>
                <a:sym typeface="Inter"/>
              </a:rPr>
              <a:t>Proposal &amp; Planning (Week 1-2)</a:t>
            </a:r>
          </a:p>
          <a:p>
            <a:pPr marL="410209" lvl="1" indent="-205105" algn="l">
              <a:lnSpc>
                <a:spcPts val="2526"/>
              </a:lnSpc>
              <a:buFont typeface="Arial"/>
              <a:buChar char="•"/>
            </a:pPr>
            <a:r>
              <a:rPr lang="en-US" sz="1899" spc="58" dirty="0">
                <a:latin typeface="Inter"/>
                <a:ea typeface="Inter"/>
                <a:cs typeface="Inter"/>
                <a:sym typeface="Inter"/>
              </a:rPr>
              <a:t>Coding (Week 2-3)</a:t>
            </a:r>
          </a:p>
          <a:p>
            <a:pPr marL="410209" lvl="1" indent="-205105" algn="l">
              <a:lnSpc>
                <a:spcPts val="2526"/>
              </a:lnSpc>
              <a:buFont typeface="Arial"/>
              <a:buChar char="•"/>
            </a:pPr>
            <a:r>
              <a:rPr lang="en-US" sz="1899" spc="58" dirty="0">
                <a:latin typeface="Inter"/>
                <a:ea typeface="Inter"/>
                <a:cs typeface="Inter"/>
                <a:sym typeface="Inter"/>
              </a:rPr>
              <a:t>Testing &amp; Debugging ( 1-2)days</a:t>
            </a:r>
          </a:p>
          <a:p>
            <a:pPr marL="410209" lvl="1" indent="-205105" algn="l">
              <a:lnSpc>
                <a:spcPts val="2526"/>
              </a:lnSpc>
              <a:buFont typeface="Arial"/>
              <a:buChar char="•"/>
            </a:pPr>
            <a:r>
              <a:rPr lang="en-US" sz="1899" spc="58" dirty="0">
                <a:latin typeface="Inter"/>
                <a:ea typeface="Inter"/>
                <a:cs typeface="Inter"/>
                <a:sym typeface="Inter"/>
              </a:rPr>
              <a:t>Documentation &amp; Finalization (Week 8)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93558" y="3703955"/>
            <a:ext cx="5586392" cy="4337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96"/>
              </a:lnSpc>
            </a:pPr>
            <a:r>
              <a:rPr lang="en-US" sz="2900" spc="316">
                <a:latin typeface="Inter"/>
                <a:ea typeface="Inter"/>
                <a:cs typeface="Inter"/>
                <a:sym typeface="Inter"/>
              </a:rPr>
              <a:t>Timeline of the project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247439" y="3079097"/>
            <a:ext cx="5211832" cy="560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65"/>
              </a:lnSpc>
            </a:pPr>
            <a:r>
              <a:rPr lang="en-US" sz="1500" spc="69" dirty="0">
                <a:latin typeface="Inter"/>
                <a:ea typeface="Inter"/>
                <a:cs typeface="Inter"/>
                <a:sym typeface="Inter"/>
              </a:rPr>
              <a:t> Perform unit testing, bug fixes, and improvements. | 1-2 days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266489" y="2247494"/>
            <a:ext cx="5192782" cy="5643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66"/>
              </a:lnSpc>
            </a:pPr>
            <a:r>
              <a:rPr lang="en-US" sz="3404" spc="-40">
                <a:latin typeface="Inter"/>
                <a:ea typeface="Inter"/>
                <a:cs typeface="Inter"/>
                <a:sym typeface="Inter"/>
              </a:rPr>
              <a:t>Testing and Debugging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227595" y="7792733"/>
            <a:ext cx="5211832" cy="560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65"/>
              </a:lnSpc>
            </a:pPr>
            <a:r>
              <a:rPr lang="en-US" sz="1500" spc="69">
                <a:latin typeface="Inter"/>
                <a:ea typeface="Inter"/>
                <a:cs typeface="Inter"/>
                <a:sym typeface="Inter"/>
              </a:rPr>
              <a:t>Create README, user guide, and project report. | 1 Week 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246645" y="6961130"/>
            <a:ext cx="5192782" cy="5643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66"/>
              </a:lnSpc>
            </a:pPr>
            <a:r>
              <a:rPr lang="en-US" sz="3404" spc="-40">
                <a:latin typeface="Inter"/>
                <a:ea typeface="Inter"/>
                <a:cs typeface="Inter"/>
                <a:sym typeface="Inter"/>
              </a:rPr>
              <a:t>Documentation</a:t>
            </a:r>
          </a:p>
        </p:txBody>
      </p:sp>
      <p:sp>
        <p:nvSpPr>
          <p:cNvPr id="14" name="Freeform 6">
            <a:extLst>
              <a:ext uri="{FF2B5EF4-FFF2-40B4-BE49-F238E27FC236}">
                <a16:creationId xmlns:a16="http://schemas.microsoft.com/office/drawing/2014/main" id="{91ED9748-EA83-F10F-D086-CFC240DA6891}"/>
              </a:ext>
            </a:extLst>
          </p:cNvPr>
          <p:cNvSpPr/>
          <p:nvPr/>
        </p:nvSpPr>
        <p:spPr>
          <a:xfrm>
            <a:off x="8534400" y="2248690"/>
            <a:ext cx="1613549" cy="1603464"/>
          </a:xfrm>
          <a:custGeom>
            <a:avLst/>
            <a:gdLst/>
            <a:ahLst/>
            <a:cxnLst/>
            <a:rect l="l" t="t" r="r" b="b"/>
            <a:pathLst>
              <a:path w="1613549" h="1603464">
                <a:moveTo>
                  <a:pt x="0" y="0"/>
                </a:moveTo>
                <a:lnTo>
                  <a:pt x="1613549" y="0"/>
                </a:lnTo>
                <a:lnTo>
                  <a:pt x="1613549" y="1603464"/>
                </a:lnTo>
                <a:lnTo>
                  <a:pt x="0" y="16034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7">
            <a:extLst>
              <a:ext uri="{FF2B5EF4-FFF2-40B4-BE49-F238E27FC236}">
                <a16:creationId xmlns:a16="http://schemas.microsoft.com/office/drawing/2014/main" id="{031EEE0D-1411-2ABE-DC10-A1A8F87FB821}"/>
              </a:ext>
            </a:extLst>
          </p:cNvPr>
          <p:cNvSpPr/>
          <p:nvPr/>
        </p:nvSpPr>
        <p:spPr>
          <a:xfrm>
            <a:off x="8631536" y="7027100"/>
            <a:ext cx="1199761" cy="1325703"/>
          </a:xfrm>
          <a:custGeom>
            <a:avLst/>
            <a:gdLst/>
            <a:ahLst/>
            <a:cxnLst/>
            <a:rect l="l" t="t" r="r" b="b"/>
            <a:pathLst>
              <a:path w="1199761" h="1325703">
                <a:moveTo>
                  <a:pt x="0" y="0"/>
                </a:moveTo>
                <a:lnTo>
                  <a:pt x="1199761" y="0"/>
                </a:lnTo>
                <a:lnTo>
                  <a:pt x="1199761" y="1325703"/>
                </a:lnTo>
                <a:lnTo>
                  <a:pt x="0" y="132570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</p:spTree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8329148" y="1115623"/>
            <a:ext cx="7852605" cy="8690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12"/>
              </a:lnSpc>
            </a:pPr>
            <a:r>
              <a:rPr lang="en-US" sz="5400" spc="577">
                <a:latin typeface="Archivo Black"/>
                <a:ea typeface="Archivo Black"/>
                <a:cs typeface="Archivo Black"/>
                <a:sym typeface="Archivo Black"/>
              </a:rPr>
              <a:t>Q&amp;A 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281870" y="4149929"/>
            <a:ext cx="7047279" cy="2780487"/>
            <a:chOff x="0" y="0"/>
            <a:chExt cx="9396372" cy="3707316"/>
          </a:xfrm>
        </p:grpSpPr>
        <p:grpSp>
          <p:nvGrpSpPr>
            <p:cNvPr id="5" name="Group 5"/>
            <p:cNvGrpSpPr/>
            <p:nvPr/>
          </p:nvGrpSpPr>
          <p:grpSpPr>
            <a:xfrm>
              <a:off x="0" y="0"/>
              <a:ext cx="9396372" cy="3707316"/>
              <a:chOff x="0" y="0"/>
              <a:chExt cx="2383894" cy="94056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2383894" cy="940560"/>
              </a:xfrm>
              <a:custGeom>
                <a:avLst/>
                <a:gdLst/>
                <a:ahLst/>
                <a:cxnLst/>
                <a:rect l="l" t="t" r="r" b="b"/>
                <a:pathLst>
                  <a:path w="2383894" h="940560">
                    <a:moveTo>
                      <a:pt x="0" y="0"/>
                    </a:moveTo>
                    <a:lnTo>
                      <a:pt x="2383894" y="0"/>
                    </a:lnTo>
                    <a:lnTo>
                      <a:pt x="2383894" y="940560"/>
                    </a:lnTo>
                    <a:lnTo>
                      <a:pt x="0" y="940560"/>
                    </a:lnTo>
                    <a:close/>
                  </a:path>
                </a:pathLst>
              </a:custGeom>
              <a:solidFill>
                <a:schemeClr val="bg1"/>
              </a:solidFill>
            </p:spPr>
          </p:sp>
        </p:grpSp>
        <p:sp>
          <p:nvSpPr>
            <p:cNvPr id="7" name="AutoShape 7"/>
            <p:cNvSpPr/>
            <p:nvPr/>
          </p:nvSpPr>
          <p:spPr>
            <a:xfrm rot="-5400000">
              <a:off x="2603651" y="1886678"/>
              <a:ext cx="2140843" cy="0"/>
            </a:xfrm>
            <a:prstGeom prst="line">
              <a:avLst/>
            </a:prstGeom>
            <a:ln w="50800" cap="flat">
              <a:solidFill>
                <a:srgbClr val="F271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4448233" y="835306"/>
              <a:ext cx="4183051" cy="6405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875"/>
                </a:lnSpc>
              </a:pPr>
              <a:r>
                <a:rPr lang="en-US" sz="3100" spc="86">
                  <a:latin typeface="Inter"/>
                  <a:ea typeface="Inter"/>
                  <a:cs typeface="Inter"/>
                  <a:sym typeface="Inter"/>
                </a:rPr>
                <a:t>Question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421347" y="610963"/>
              <a:ext cx="2845265" cy="23426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4625"/>
                </a:lnSpc>
              </a:pPr>
              <a:r>
                <a:rPr lang="en-US" sz="11700" b="1" spc="327">
                  <a:latin typeface="Inter Bold"/>
                  <a:ea typeface="Inter Bold"/>
                  <a:cs typeface="Inter Bold"/>
                  <a:sym typeface="Inter Bold"/>
                </a:rPr>
                <a:t>Q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4448233" y="1744759"/>
              <a:ext cx="4678743" cy="8335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539"/>
                </a:lnSpc>
              </a:pPr>
              <a:r>
                <a:rPr lang="en-US" sz="1999" spc="11" dirty="0">
                  <a:latin typeface="Inter"/>
                  <a:ea typeface="Inter"/>
                  <a:cs typeface="Inter"/>
                  <a:sym typeface="Inter"/>
                </a:rPr>
                <a:t>Any question about our project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568623" y="4149929"/>
            <a:ext cx="7047279" cy="2780487"/>
            <a:chOff x="0" y="0"/>
            <a:chExt cx="9396372" cy="3707316"/>
          </a:xfrm>
          <a:solidFill>
            <a:schemeClr val="bg1"/>
          </a:solidFill>
        </p:grpSpPr>
        <p:grpSp>
          <p:nvGrpSpPr>
            <p:cNvPr id="12" name="Group 12"/>
            <p:cNvGrpSpPr/>
            <p:nvPr/>
          </p:nvGrpSpPr>
          <p:grpSpPr>
            <a:xfrm>
              <a:off x="0" y="0"/>
              <a:ext cx="9396372" cy="3707316"/>
              <a:chOff x="0" y="0"/>
              <a:chExt cx="2383894" cy="940560"/>
            </a:xfrm>
            <a:grpFill/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2383894" cy="940560"/>
              </a:xfrm>
              <a:custGeom>
                <a:avLst/>
                <a:gdLst/>
                <a:ahLst/>
                <a:cxnLst/>
                <a:rect l="l" t="t" r="r" b="b"/>
                <a:pathLst>
                  <a:path w="2383894" h="940560">
                    <a:moveTo>
                      <a:pt x="0" y="0"/>
                    </a:moveTo>
                    <a:lnTo>
                      <a:pt x="2383894" y="0"/>
                    </a:lnTo>
                    <a:lnTo>
                      <a:pt x="2383894" y="940560"/>
                    </a:lnTo>
                    <a:lnTo>
                      <a:pt x="0" y="940560"/>
                    </a:lnTo>
                    <a:close/>
                  </a:path>
                </a:pathLst>
              </a:custGeom>
              <a:grpFill/>
            </p:spPr>
          </p:sp>
        </p:grpSp>
        <p:sp>
          <p:nvSpPr>
            <p:cNvPr id="14" name="AutoShape 14"/>
            <p:cNvSpPr/>
            <p:nvPr/>
          </p:nvSpPr>
          <p:spPr>
            <a:xfrm rot="-5400000">
              <a:off x="2571009" y="1886678"/>
              <a:ext cx="2140843" cy="0"/>
            </a:xfrm>
            <a:prstGeom prst="line">
              <a:avLst/>
            </a:prstGeom>
            <a:grpFill/>
            <a:ln w="50800" cap="flat">
              <a:solidFill>
                <a:srgbClr val="F271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391687" y="610963"/>
              <a:ext cx="2845265" cy="2342692"/>
            </a:xfrm>
            <a:prstGeom prst="rect">
              <a:avLst/>
            </a:prstGeom>
            <a:grpFill/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4625"/>
                </a:lnSpc>
              </a:pPr>
              <a:r>
                <a:rPr lang="en-US" sz="11700" b="1" spc="327">
                  <a:latin typeface="Inter Bold"/>
                  <a:ea typeface="Inter Bold"/>
                  <a:cs typeface="Inter Bold"/>
                  <a:sym typeface="Inter Bold"/>
                </a:rPr>
                <a:t>O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4424826" y="835306"/>
              <a:ext cx="4183051" cy="640503"/>
            </a:xfrm>
            <a:prstGeom prst="rect">
              <a:avLst/>
            </a:prstGeom>
            <a:grpFill/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875"/>
                </a:lnSpc>
              </a:pPr>
              <a:r>
                <a:rPr lang="en-US" sz="3100" spc="86">
                  <a:latin typeface="Inter"/>
                  <a:ea typeface="Inter"/>
                  <a:cs typeface="Inter"/>
                  <a:sym typeface="Inter"/>
                </a:rPr>
                <a:t>Opinion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4424826" y="1744759"/>
              <a:ext cx="4678743" cy="1252643"/>
            </a:xfrm>
            <a:prstGeom prst="rect">
              <a:avLst/>
            </a:prstGeom>
            <a:grpFill/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539"/>
                </a:lnSpc>
              </a:pPr>
              <a:r>
                <a:rPr lang="en-US" sz="1999" spc="11">
                  <a:latin typeface="Inter"/>
                  <a:ea typeface="Inter"/>
                  <a:cs typeface="Inter"/>
                  <a:sym typeface="Inter"/>
                </a:rPr>
                <a:t>Give use the opinion  that can be added to make the project better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7F84BFB-6A6C-7820-ACCA-F1C689F0C5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7C0CAF28-4D50-6C67-0AC3-C69052D6931E}"/>
              </a:ext>
            </a:extLst>
          </p:cNvPr>
          <p:cNvGrpSpPr/>
          <p:nvPr/>
        </p:nvGrpSpPr>
        <p:grpSpPr>
          <a:xfrm>
            <a:off x="-3942085" y="3569747"/>
            <a:ext cx="3675341" cy="5505006"/>
            <a:chOff x="13308744" y="4055700"/>
            <a:chExt cx="3675341" cy="5505006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9800BBD6-0EBD-B2CC-11C4-15CE7580387E}"/>
                </a:ext>
              </a:extLst>
            </p:cNvPr>
            <p:cNvSpPr/>
            <p:nvPr/>
          </p:nvSpPr>
          <p:spPr>
            <a:xfrm>
              <a:off x="13548555" y="4055700"/>
              <a:ext cx="3193937" cy="4018409"/>
            </a:xfrm>
            <a:custGeom>
              <a:avLst/>
              <a:gdLst/>
              <a:ahLst/>
              <a:cxnLst/>
              <a:rect l="l" t="t" r="r" b="b"/>
              <a:pathLst>
                <a:path w="3193937" h="4018409">
                  <a:moveTo>
                    <a:pt x="0" y="0"/>
                  </a:moveTo>
                  <a:lnTo>
                    <a:pt x="3193938" y="0"/>
                  </a:lnTo>
                  <a:lnTo>
                    <a:pt x="3193938" y="4018408"/>
                  </a:lnTo>
                  <a:lnTo>
                    <a:pt x="0" y="40184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3097" r="-25781" b="-47180"/>
              </a:stretch>
            </a:blipFill>
          </p:spPr>
        </p:sp>
        <p:sp>
          <p:nvSpPr>
            <p:cNvPr id="18" name="TextBox 18">
              <a:extLst>
                <a:ext uri="{FF2B5EF4-FFF2-40B4-BE49-F238E27FC236}">
                  <a16:creationId xmlns:a16="http://schemas.microsoft.com/office/drawing/2014/main" id="{C2210305-5D02-E186-C152-4390913B1DBF}"/>
                </a:ext>
              </a:extLst>
            </p:cNvPr>
            <p:cNvSpPr txBox="1"/>
            <p:nvPr/>
          </p:nvSpPr>
          <p:spPr>
            <a:xfrm>
              <a:off x="13548555" y="8896242"/>
              <a:ext cx="3193937" cy="2846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93"/>
                </a:lnSpc>
              </a:pPr>
              <a:r>
                <a:rPr lang="en-US" sz="1799" spc="23">
                  <a:latin typeface="Inter"/>
                  <a:ea typeface="Inter"/>
                  <a:cs typeface="Inter"/>
                  <a:sym typeface="Inter"/>
                </a:rPr>
                <a:t>Student</a:t>
              </a:r>
            </a:p>
          </p:txBody>
        </p:sp>
        <p:sp>
          <p:nvSpPr>
            <p:cNvPr id="22" name="TextBox 22">
              <a:extLst>
                <a:ext uri="{FF2B5EF4-FFF2-40B4-BE49-F238E27FC236}">
                  <a16:creationId xmlns:a16="http://schemas.microsoft.com/office/drawing/2014/main" id="{273477B8-8780-F119-B03E-7430E7A8F9B0}"/>
                </a:ext>
              </a:extLst>
            </p:cNvPr>
            <p:cNvSpPr txBox="1"/>
            <p:nvPr/>
          </p:nvSpPr>
          <p:spPr>
            <a:xfrm>
              <a:off x="13308744" y="8373348"/>
              <a:ext cx="3675341" cy="4248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399" spc="578">
                  <a:latin typeface="Bebas Neue"/>
                  <a:ea typeface="Bebas Neue"/>
                  <a:cs typeface="Bebas Neue"/>
                  <a:sym typeface="Bebas Neue"/>
                </a:rPr>
                <a:t>NISHAN PARAJULI</a:t>
              </a:r>
            </a:p>
          </p:txBody>
        </p:sp>
        <p:sp>
          <p:nvSpPr>
            <p:cNvPr id="24" name="TextBox 24">
              <a:extLst>
                <a:ext uri="{FF2B5EF4-FFF2-40B4-BE49-F238E27FC236}">
                  <a16:creationId xmlns:a16="http://schemas.microsoft.com/office/drawing/2014/main" id="{40FF3765-8BF3-F72C-F3B5-BAC5B275B079}"/>
                </a:ext>
              </a:extLst>
            </p:cNvPr>
            <p:cNvSpPr txBox="1"/>
            <p:nvPr/>
          </p:nvSpPr>
          <p:spPr>
            <a:xfrm>
              <a:off x="13308744" y="9276099"/>
              <a:ext cx="3193937" cy="2846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93"/>
                </a:lnSpc>
              </a:pPr>
              <a:r>
                <a:rPr lang="en-US" sz="1799" spc="23">
                  <a:latin typeface="Inter"/>
                  <a:ea typeface="Inter"/>
                  <a:cs typeface="Inter"/>
                  <a:sym typeface="Inter"/>
                </a:rPr>
                <a:t>THA081BEI0023</a:t>
              </a:r>
            </a:p>
          </p:txBody>
        </p:sp>
      </p:grpSp>
      <p:sp>
        <p:nvSpPr>
          <p:cNvPr id="4" name="AutoShape 4">
            <a:extLst>
              <a:ext uri="{FF2B5EF4-FFF2-40B4-BE49-F238E27FC236}">
                <a16:creationId xmlns:a16="http://schemas.microsoft.com/office/drawing/2014/main" id="{B93A6849-7EE4-17F0-EA05-6BA8AB5381F6}"/>
              </a:ext>
            </a:extLst>
          </p:cNvPr>
          <p:cNvSpPr/>
          <p:nvPr/>
        </p:nvSpPr>
        <p:spPr>
          <a:xfrm rot="-5400000">
            <a:off x="8484463" y="1893297"/>
            <a:ext cx="1319074" cy="0"/>
          </a:xfrm>
          <a:prstGeom prst="line">
            <a:avLst/>
          </a:prstGeom>
          <a:ln w="28575" cap="flat">
            <a:solidFill>
              <a:srgbClr val="F271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5297219A-A10D-B0D3-ED93-02652C85E39A}"/>
              </a:ext>
            </a:extLst>
          </p:cNvPr>
          <p:cNvSpPr txBox="1"/>
          <p:nvPr/>
        </p:nvSpPr>
        <p:spPr>
          <a:xfrm>
            <a:off x="1294434" y="1000125"/>
            <a:ext cx="5826834" cy="8690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12"/>
              </a:lnSpc>
            </a:pPr>
            <a:r>
              <a:rPr lang="en-US" sz="5400" spc="577">
                <a:latin typeface="Archivo Black"/>
                <a:ea typeface="Archivo Black"/>
                <a:cs typeface="Archivo Black"/>
                <a:sym typeface="Archivo Black"/>
              </a:rPr>
              <a:t>OUR TEAM</a:t>
            </a: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9F9E9F55-0789-6D01-944D-D72DCAF97B5B}"/>
              </a:ext>
            </a:extLst>
          </p:cNvPr>
          <p:cNvSpPr txBox="1"/>
          <p:nvPr/>
        </p:nvSpPr>
        <p:spPr>
          <a:xfrm>
            <a:off x="9560787" y="1423207"/>
            <a:ext cx="6070145" cy="6258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6"/>
              </a:lnSpc>
            </a:pPr>
            <a:r>
              <a:rPr lang="en-US" sz="1899" spc="47">
                <a:latin typeface="Inter"/>
                <a:ea typeface="Inter"/>
                <a:cs typeface="Inter"/>
                <a:sym typeface="Inter"/>
              </a:rPr>
              <a:t>Let's meet our team members </a:t>
            </a:r>
          </a:p>
          <a:p>
            <a:pPr algn="l">
              <a:lnSpc>
                <a:spcPts val="2526"/>
              </a:lnSpc>
            </a:pPr>
            <a:r>
              <a:rPr lang="en-US" sz="1899" spc="47">
                <a:latin typeface="Inter"/>
                <a:ea typeface="Inter"/>
                <a:cs typeface="Inter"/>
                <a:sym typeface="Inter"/>
              </a:rPr>
              <a:t>who are stars of this project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BD9B50B-B4D4-C1BB-A6D8-526ACE4ED5E6}"/>
              </a:ext>
            </a:extLst>
          </p:cNvPr>
          <p:cNvGrpSpPr/>
          <p:nvPr/>
        </p:nvGrpSpPr>
        <p:grpSpPr>
          <a:xfrm>
            <a:off x="-3973298" y="3511145"/>
            <a:ext cx="3675341" cy="5505006"/>
            <a:chOff x="9305661" y="4055700"/>
            <a:chExt cx="3675341" cy="5505006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378CE855-4803-E286-41D3-6FFF681853FE}"/>
                </a:ext>
              </a:extLst>
            </p:cNvPr>
            <p:cNvSpPr/>
            <p:nvPr/>
          </p:nvSpPr>
          <p:spPr>
            <a:xfrm>
              <a:off x="9546362" y="4055700"/>
              <a:ext cx="3434639" cy="4018409"/>
            </a:xfrm>
            <a:custGeom>
              <a:avLst/>
              <a:gdLst/>
              <a:ahLst/>
              <a:cxnLst/>
              <a:rect l="l" t="t" r="r" b="b"/>
              <a:pathLst>
                <a:path w="3434639" h="4018409">
                  <a:moveTo>
                    <a:pt x="0" y="0"/>
                  </a:moveTo>
                  <a:lnTo>
                    <a:pt x="3434639" y="0"/>
                  </a:lnTo>
                  <a:lnTo>
                    <a:pt x="3434639" y="4018408"/>
                  </a:lnTo>
                  <a:lnTo>
                    <a:pt x="0" y="40184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27643" b="-24308"/>
              </a:stretch>
            </a:blipFill>
          </p:spPr>
        </p:sp>
        <p:sp>
          <p:nvSpPr>
            <p:cNvPr id="17" name="TextBox 17">
              <a:extLst>
                <a:ext uri="{FF2B5EF4-FFF2-40B4-BE49-F238E27FC236}">
                  <a16:creationId xmlns:a16="http://schemas.microsoft.com/office/drawing/2014/main" id="{862A1A63-4086-D503-ABEE-DD75A8F99749}"/>
                </a:ext>
              </a:extLst>
            </p:cNvPr>
            <p:cNvSpPr txBox="1"/>
            <p:nvPr/>
          </p:nvSpPr>
          <p:spPr>
            <a:xfrm>
              <a:off x="9546362" y="8896242"/>
              <a:ext cx="3193937" cy="2846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93"/>
                </a:lnSpc>
              </a:pPr>
              <a:r>
                <a:rPr lang="en-US" sz="1799" spc="23">
                  <a:latin typeface="Inter"/>
                  <a:ea typeface="Inter"/>
                  <a:cs typeface="Inter"/>
                  <a:sym typeface="Inter"/>
                </a:rPr>
                <a:t>Student</a:t>
              </a:r>
            </a:p>
          </p:txBody>
        </p:sp>
        <p:sp>
          <p:nvSpPr>
            <p:cNvPr id="21" name="TextBox 21">
              <a:extLst>
                <a:ext uri="{FF2B5EF4-FFF2-40B4-BE49-F238E27FC236}">
                  <a16:creationId xmlns:a16="http://schemas.microsoft.com/office/drawing/2014/main" id="{FB5A5AC0-D704-660E-CABA-697BAC1A4622}"/>
                </a:ext>
              </a:extLst>
            </p:cNvPr>
            <p:cNvSpPr txBox="1"/>
            <p:nvPr/>
          </p:nvSpPr>
          <p:spPr>
            <a:xfrm>
              <a:off x="9305661" y="8373348"/>
              <a:ext cx="3675341" cy="4248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399" spc="578">
                  <a:latin typeface="Bebas Neue"/>
                  <a:ea typeface="Bebas Neue"/>
                  <a:cs typeface="Bebas Neue"/>
                  <a:sym typeface="Bebas Neue"/>
                </a:rPr>
                <a:t>AVIYAN SHARMA</a:t>
              </a:r>
            </a:p>
          </p:txBody>
        </p:sp>
        <p:sp>
          <p:nvSpPr>
            <p:cNvPr id="23" name="TextBox 23">
              <a:extLst>
                <a:ext uri="{FF2B5EF4-FFF2-40B4-BE49-F238E27FC236}">
                  <a16:creationId xmlns:a16="http://schemas.microsoft.com/office/drawing/2014/main" id="{38102560-4E2E-F75F-443D-1F504EBAF5B5}"/>
                </a:ext>
              </a:extLst>
            </p:cNvPr>
            <p:cNvSpPr txBox="1"/>
            <p:nvPr/>
          </p:nvSpPr>
          <p:spPr>
            <a:xfrm>
              <a:off x="9560787" y="9276099"/>
              <a:ext cx="3193937" cy="2846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93"/>
                </a:lnSpc>
              </a:pPr>
              <a:r>
                <a:rPr lang="en-US" sz="1799" spc="23">
                  <a:latin typeface="Inter"/>
                  <a:ea typeface="Inter"/>
                  <a:cs typeface="Inter"/>
                  <a:sym typeface="Inter"/>
                </a:rPr>
                <a:t>THA081BEI008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79682D7-4FA3-84A8-11DD-BF1457B27304}"/>
              </a:ext>
            </a:extLst>
          </p:cNvPr>
          <p:cNvGrpSpPr/>
          <p:nvPr/>
        </p:nvGrpSpPr>
        <p:grpSpPr>
          <a:xfrm>
            <a:off x="-3932832" y="3609742"/>
            <a:ext cx="3675341" cy="5505006"/>
            <a:chOff x="5221253" y="4055700"/>
            <a:chExt cx="3675341" cy="5505006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A79B4ED9-EEE9-D94D-B3C2-1E1A08FD3BB3}"/>
                </a:ext>
              </a:extLst>
            </p:cNvPr>
            <p:cNvSpPr/>
            <p:nvPr/>
          </p:nvSpPr>
          <p:spPr>
            <a:xfrm>
              <a:off x="5461954" y="4055700"/>
              <a:ext cx="3193937" cy="4018409"/>
            </a:xfrm>
            <a:custGeom>
              <a:avLst/>
              <a:gdLst/>
              <a:ahLst/>
              <a:cxnLst/>
              <a:rect l="l" t="t" r="r" b="b"/>
              <a:pathLst>
                <a:path w="3193937" h="4018409">
                  <a:moveTo>
                    <a:pt x="0" y="0"/>
                  </a:moveTo>
                  <a:lnTo>
                    <a:pt x="3193938" y="0"/>
                  </a:lnTo>
                  <a:lnTo>
                    <a:pt x="3193938" y="4018408"/>
                  </a:lnTo>
                  <a:lnTo>
                    <a:pt x="0" y="40184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26461" t="-14064" r="-13863" b="-23673"/>
              </a:stretch>
            </a:blipFill>
          </p:spPr>
        </p:sp>
        <p:sp>
          <p:nvSpPr>
            <p:cNvPr id="16" name="TextBox 16">
              <a:extLst>
                <a:ext uri="{FF2B5EF4-FFF2-40B4-BE49-F238E27FC236}">
                  <a16:creationId xmlns:a16="http://schemas.microsoft.com/office/drawing/2014/main" id="{2EF701C0-DC6E-C7BB-E2D2-6DA0D3908501}"/>
                </a:ext>
              </a:extLst>
            </p:cNvPr>
            <p:cNvSpPr txBox="1"/>
            <p:nvPr/>
          </p:nvSpPr>
          <p:spPr>
            <a:xfrm>
              <a:off x="5461954" y="8896242"/>
              <a:ext cx="3193937" cy="2846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93"/>
                </a:lnSpc>
              </a:pPr>
              <a:r>
                <a:rPr lang="en-US" sz="1799" spc="23">
                  <a:latin typeface="Inter"/>
                  <a:ea typeface="Inter"/>
                  <a:cs typeface="Inter"/>
                  <a:sym typeface="Inter"/>
                </a:rPr>
                <a:t>Student</a:t>
              </a:r>
            </a:p>
          </p:txBody>
        </p:sp>
        <p:sp>
          <p:nvSpPr>
            <p:cNvPr id="20" name="TextBox 20">
              <a:extLst>
                <a:ext uri="{FF2B5EF4-FFF2-40B4-BE49-F238E27FC236}">
                  <a16:creationId xmlns:a16="http://schemas.microsoft.com/office/drawing/2014/main" id="{50E29B35-9082-1DFE-919C-DDEB11E91D93}"/>
                </a:ext>
              </a:extLst>
            </p:cNvPr>
            <p:cNvSpPr txBox="1"/>
            <p:nvPr/>
          </p:nvSpPr>
          <p:spPr>
            <a:xfrm>
              <a:off x="5221253" y="8373348"/>
              <a:ext cx="3675341" cy="4248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399" spc="578">
                  <a:latin typeface="Bebas Neue"/>
                  <a:ea typeface="Bebas Neue"/>
                  <a:cs typeface="Bebas Neue"/>
                  <a:sym typeface="Bebas Neue"/>
                </a:rPr>
                <a:t>ANVIL SHAKYA</a:t>
              </a:r>
            </a:p>
          </p:txBody>
        </p:sp>
        <p:sp>
          <p:nvSpPr>
            <p:cNvPr id="25" name="TextBox 25">
              <a:extLst>
                <a:ext uri="{FF2B5EF4-FFF2-40B4-BE49-F238E27FC236}">
                  <a16:creationId xmlns:a16="http://schemas.microsoft.com/office/drawing/2014/main" id="{356E7474-E49A-5734-BA32-3F3B34F7D239}"/>
                </a:ext>
              </a:extLst>
            </p:cNvPr>
            <p:cNvSpPr txBox="1"/>
            <p:nvPr/>
          </p:nvSpPr>
          <p:spPr>
            <a:xfrm>
              <a:off x="5702656" y="9276099"/>
              <a:ext cx="3193937" cy="2846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93"/>
                </a:lnSpc>
              </a:pPr>
              <a:r>
                <a:rPr lang="en-US" sz="1799" spc="23">
                  <a:latin typeface="Inter"/>
                  <a:ea typeface="Inter"/>
                  <a:cs typeface="Inter"/>
                  <a:sym typeface="Inter"/>
                </a:rPr>
                <a:t>THA081BEI006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61BFD64-6888-03A4-40A6-FE983BCAF7AC}"/>
              </a:ext>
            </a:extLst>
          </p:cNvPr>
          <p:cNvGrpSpPr/>
          <p:nvPr/>
        </p:nvGrpSpPr>
        <p:grpSpPr>
          <a:xfrm>
            <a:off x="-4199576" y="3641989"/>
            <a:ext cx="3675341" cy="5472759"/>
            <a:chOff x="1289475" y="4087947"/>
            <a:chExt cx="3675341" cy="5472759"/>
          </a:xfrm>
        </p:grpSpPr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4C073188-7E05-4F84-3ABA-774ADC09234C}"/>
                </a:ext>
              </a:extLst>
            </p:cNvPr>
            <p:cNvSpPr/>
            <p:nvPr/>
          </p:nvSpPr>
          <p:spPr>
            <a:xfrm>
              <a:off x="1695810" y="4087947"/>
              <a:ext cx="3269006" cy="3986161"/>
            </a:xfrm>
            <a:custGeom>
              <a:avLst/>
              <a:gdLst/>
              <a:ahLst/>
              <a:cxnLst/>
              <a:rect l="l" t="t" r="r" b="b"/>
              <a:pathLst>
                <a:path w="3269006" h="3986161">
                  <a:moveTo>
                    <a:pt x="0" y="0"/>
                  </a:moveTo>
                  <a:lnTo>
                    <a:pt x="3269006" y="0"/>
                  </a:lnTo>
                  <a:lnTo>
                    <a:pt x="3269006" y="3986161"/>
                  </a:lnTo>
                  <a:lnTo>
                    <a:pt x="0" y="39861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23890" t="-16566" r="-70571" b="-42909"/>
              </a:stretch>
            </a:blipFill>
          </p:spPr>
        </p:sp>
        <p:sp>
          <p:nvSpPr>
            <p:cNvPr id="15" name="TextBox 15">
              <a:extLst>
                <a:ext uri="{FF2B5EF4-FFF2-40B4-BE49-F238E27FC236}">
                  <a16:creationId xmlns:a16="http://schemas.microsoft.com/office/drawing/2014/main" id="{5054926A-66EC-5324-D4FE-2B4BB10C9EE7}"/>
                </a:ext>
              </a:extLst>
            </p:cNvPr>
            <p:cNvSpPr txBox="1"/>
            <p:nvPr/>
          </p:nvSpPr>
          <p:spPr>
            <a:xfrm>
              <a:off x="1530177" y="8896242"/>
              <a:ext cx="3193937" cy="2846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93"/>
                </a:lnSpc>
              </a:pPr>
              <a:r>
                <a:rPr lang="en-US" sz="1799" spc="23">
                  <a:latin typeface="Inter"/>
                  <a:ea typeface="Inter"/>
                  <a:cs typeface="Inter"/>
                  <a:sym typeface="Inter"/>
                </a:rPr>
                <a:t>Student</a:t>
              </a:r>
            </a:p>
          </p:txBody>
        </p:sp>
        <p:sp>
          <p:nvSpPr>
            <p:cNvPr id="19" name="TextBox 19">
              <a:extLst>
                <a:ext uri="{FF2B5EF4-FFF2-40B4-BE49-F238E27FC236}">
                  <a16:creationId xmlns:a16="http://schemas.microsoft.com/office/drawing/2014/main" id="{2295FA9A-E65E-C39E-F4BE-F23A6470B610}"/>
                </a:ext>
              </a:extLst>
            </p:cNvPr>
            <p:cNvSpPr txBox="1"/>
            <p:nvPr/>
          </p:nvSpPr>
          <p:spPr>
            <a:xfrm>
              <a:off x="1289475" y="8373348"/>
              <a:ext cx="3675341" cy="4248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399" spc="578">
                  <a:latin typeface="Bebas Neue"/>
                  <a:ea typeface="Bebas Neue"/>
                  <a:cs typeface="Bebas Neue"/>
                  <a:sym typeface="Bebas Neue"/>
                </a:rPr>
                <a:t>ALOK SHARMA</a:t>
              </a:r>
            </a:p>
          </p:txBody>
        </p:sp>
        <p:sp>
          <p:nvSpPr>
            <p:cNvPr id="26" name="TextBox 26">
              <a:extLst>
                <a:ext uri="{FF2B5EF4-FFF2-40B4-BE49-F238E27FC236}">
                  <a16:creationId xmlns:a16="http://schemas.microsoft.com/office/drawing/2014/main" id="{FEAE3328-A264-2A2C-F2D9-1C0FD555C81C}"/>
                </a:ext>
              </a:extLst>
            </p:cNvPr>
            <p:cNvSpPr txBox="1"/>
            <p:nvPr/>
          </p:nvSpPr>
          <p:spPr>
            <a:xfrm>
              <a:off x="1530177" y="9276099"/>
              <a:ext cx="3193937" cy="2846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93"/>
                </a:lnSpc>
              </a:pPr>
              <a:r>
                <a:rPr lang="en-US" sz="1799" spc="23">
                  <a:latin typeface="Inter"/>
                  <a:ea typeface="Inter"/>
                  <a:cs typeface="Inter"/>
                  <a:sym typeface="Inter"/>
                </a:rPr>
                <a:t>THA081BEI004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637679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F3C83D2-887B-368E-C683-AC95EF98F7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EA6276E6-8694-38A4-9F06-B8646DBA2DA4}"/>
              </a:ext>
            </a:extLst>
          </p:cNvPr>
          <p:cNvGrpSpPr/>
          <p:nvPr/>
        </p:nvGrpSpPr>
        <p:grpSpPr>
          <a:xfrm>
            <a:off x="-3942085" y="3569747"/>
            <a:ext cx="3675341" cy="5505006"/>
            <a:chOff x="13308744" y="4055700"/>
            <a:chExt cx="3675341" cy="5505006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855D26DB-292B-41DC-9BA2-2BF334A3C2FE}"/>
                </a:ext>
              </a:extLst>
            </p:cNvPr>
            <p:cNvSpPr/>
            <p:nvPr/>
          </p:nvSpPr>
          <p:spPr>
            <a:xfrm>
              <a:off x="13548555" y="4055700"/>
              <a:ext cx="3193937" cy="4018409"/>
            </a:xfrm>
            <a:custGeom>
              <a:avLst/>
              <a:gdLst/>
              <a:ahLst/>
              <a:cxnLst/>
              <a:rect l="l" t="t" r="r" b="b"/>
              <a:pathLst>
                <a:path w="3193937" h="4018409">
                  <a:moveTo>
                    <a:pt x="0" y="0"/>
                  </a:moveTo>
                  <a:lnTo>
                    <a:pt x="3193938" y="0"/>
                  </a:lnTo>
                  <a:lnTo>
                    <a:pt x="3193938" y="4018408"/>
                  </a:lnTo>
                  <a:lnTo>
                    <a:pt x="0" y="40184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3097" r="-25781" b="-47180"/>
              </a:stretch>
            </a:blipFill>
          </p:spPr>
        </p:sp>
        <p:sp>
          <p:nvSpPr>
            <p:cNvPr id="18" name="TextBox 18">
              <a:extLst>
                <a:ext uri="{FF2B5EF4-FFF2-40B4-BE49-F238E27FC236}">
                  <a16:creationId xmlns:a16="http://schemas.microsoft.com/office/drawing/2014/main" id="{59E2FD47-4730-0238-45F6-0995FD680966}"/>
                </a:ext>
              </a:extLst>
            </p:cNvPr>
            <p:cNvSpPr txBox="1"/>
            <p:nvPr/>
          </p:nvSpPr>
          <p:spPr>
            <a:xfrm>
              <a:off x="13548555" y="8896242"/>
              <a:ext cx="3193937" cy="2846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93"/>
                </a:lnSpc>
              </a:pPr>
              <a:r>
                <a:rPr lang="en-US" sz="1799" spc="23">
                  <a:latin typeface="Inter"/>
                  <a:ea typeface="Inter"/>
                  <a:cs typeface="Inter"/>
                  <a:sym typeface="Inter"/>
                </a:rPr>
                <a:t>Student</a:t>
              </a:r>
            </a:p>
          </p:txBody>
        </p:sp>
        <p:sp>
          <p:nvSpPr>
            <p:cNvPr id="22" name="TextBox 22">
              <a:extLst>
                <a:ext uri="{FF2B5EF4-FFF2-40B4-BE49-F238E27FC236}">
                  <a16:creationId xmlns:a16="http://schemas.microsoft.com/office/drawing/2014/main" id="{CAF6AF4C-089C-354A-9D40-A77C4B5AD424}"/>
                </a:ext>
              </a:extLst>
            </p:cNvPr>
            <p:cNvSpPr txBox="1"/>
            <p:nvPr/>
          </p:nvSpPr>
          <p:spPr>
            <a:xfrm>
              <a:off x="13308744" y="8373348"/>
              <a:ext cx="3675341" cy="4248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399" spc="578">
                  <a:latin typeface="Bebas Neue"/>
                  <a:ea typeface="Bebas Neue"/>
                  <a:cs typeface="Bebas Neue"/>
                  <a:sym typeface="Bebas Neue"/>
                </a:rPr>
                <a:t>NISHAN PARAJULI</a:t>
              </a:r>
            </a:p>
          </p:txBody>
        </p:sp>
        <p:sp>
          <p:nvSpPr>
            <p:cNvPr id="24" name="TextBox 24">
              <a:extLst>
                <a:ext uri="{FF2B5EF4-FFF2-40B4-BE49-F238E27FC236}">
                  <a16:creationId xmlns:a16="http://schemas.microsoft.com/office/drawing/2014/main" id="{86086B41-5F8E-C82C-C19C-45DC5218389C}"/>
                </a:ext>
              </a:extLst>
            </p:cNvPr>
            <p:cNvSpPr txBox="1"/>
            <p:nvPr/>
          </p:nvSpPr>
          <p:spPr>
            <a:xfrm>
              <a:off x="13308744" y="9276099"/>
              <a:ext cx="3193937" cy="2846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93"/>
                </a:lnSpc>
              </a:pPr>
              <a:r>
                <a:rPr lang="en-US" sz="1799" spc="23">
                  <a:latin typeface="Inter"/>
                  <a:ea typeface="Inter"/>
                  <a:cs typeface="Inter"/>
                  <a:sym typeface="Inter"/>
                </a:rPr>
                <a:t>THA081BEI0023</a:t>
              </a:r>
            </a:p>
          </p:txBody>
        </p:sp>
      </p:grpSp>
      <p:sp>
        <p:nvSpPr>
          <p:cNvPr id="4" name="AutoShape 4">
            <a:extLst>
              <a:ext uri="{FF2B5EF4-FFF2-40B4-BE49-F238E27FC236}">
                <a16:creationId xmlns:a16="http://schemas.microsoft.com/office/drawing/2014/main" id="{5B129925-E487-B7C6-94ED-A6F2BA61EE22}"/>
              </a:ext>
            </a:extLst>
          </p:cNvPr>
          <p:cNvSpPr/>
          <p:nvPr/>
        </p:nvSpPr>
        <p:spPr>
          <a:xfrm rot="-5400000">
            <a:off x="8484463" y="1893297"/>
            <a:ext cx="1319074" cy="0"/>
          </a:xfrm>
          <a:prstGeom prst="line">
            <a:avLst/>
          </a:prstGeom>
          <a:ln w="28575" cap="flat">
            <a:solidFill>
              <a:srgbClr val="F271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ED733EB4-BCB0-BCEA-2FEE-AE6738794EF2}"/>
              </a:ext>
            </a:extLst>
          </p:cNvPr>
          <p:cNvSpPr txBox="1"/>
          <p:nvPr/>
        </p:nvSpPr>
        <p:spPr>
          <a:xfrm>
            <a:off x="1294434" y="1000125"/>
            <a:ext cx="5826834" cy="8690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12"/>
              </a:lnSpc>
            </a:pPr>
            <a:r>
              <a:rPr lang="en-US" sz="5400" spc="577">
                <a:latin typeface="Archivo Black"/>
                <a:ea typeface="Archivo Black"/>
                <a:cs typeface="Archivo Black"/>
                <a:sym typeface="Archivo Black"/>
              </a:rPr>
              <a:t>OUR TEAM</a:t>
            </a: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EB09AE52-6191-FDBB-8374-835BF6F78395}"/>
              </a:ext>
            </a:extLst>
          </p:cNvPr>
          <p:cNvSpPr txBox="1"/>
          <p:nvPr/>
        </p:nvSpPr>
        <p:spPr>
          <a:xfrm>
            <a:off x="9560787" y="1423207"/>
            <a:ext cx="6070145" cy="6258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6"/>
              </a:lnSpc>
            </a:pPr>
            <a:r>
              <a:rPr lang="en-US" sz="1899" spc="47">
                <a:latin typeface="Inter"/>
                <a:ea typeface="Inter"/>
                <a:cs typeface="Inter"/>
                <a:sym typeface="Inter"/>
              </a:rPr>
              <a:t>Let's meet our team members </a:t>
            </a:r>
          </a:p>
          <a:p>
            <a:pPr algn="l">
              <a:lnSpc>
                <a:spcPts val="2526"/>
              </a:lnSpc>
            </a:pPr>
            <a:r>
              <a:rPr lang="en-US" sz="1899" spc="47">
                <a:latin typeface="Inter"/>
                <a:ea typeface="Inter"/>
                <a:cs typeface="Inter"/>
                <a:sym typeface="Inter"/>
              </a:rPr>
              <a:t>who are stars of this project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D1F9158-D205-8D4F-9E1A-177B14705CE1}"/>
              </a:ext>
            </a:extLst>
          </p:cNvPr>
          <p:cNvGrpSpPr/>
          <p:nvPr/>
        </p:nvGrpSpPr>
        <p:grpSpPr>
          <a:xfrm>
            <a:off x="-3973298" y="3511145"/>
            <a:ext cx="3675341" cy="5505006"/>
            <a:chOff x="9305661" y="4055700"/>
            <a:chExt cx="3675341" cy="5505006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BC92BCD9-47C6-C82A-FF2C-8AB3E4914941}"/>
                </a:ext>
              </a:extLst>
            </p:cNvPr>
            <p:cNvSpPr/>
            <p:nvPr/>
          </p:nvSpPr>
          <p:spPr>
            <a:xfrm>
              <a:off x="9546362" y="4055700"/>
              <a:ext cx="3434639" cy="4018409"/>
            </a:xfrm>
            <a:custGeom>
              <a:avLst/>
              <a:gdLst/>
              <a:ahLst/>
              <a:cxnLst/>
              <a:rect l="l" t="t" r="r" b="b"/>
              <a:pathLst>
                <a:path w="3434639" h="4018409">
                  <a:moveTo>
                    <a:pt x="0" y="0"/>
                  </a:moveTo>
                  <a:lnTo>
                    <a:pt x="3434639" y="0"/>
                  </a:lnTo>
                  <a:lnTo>
                    <a:pt x="3434639" y="4018408"/>
                  </a:lnTo>
                  <a:lnTo>
                    <a:pt x="0" y="40184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27643" b="-24308"/>
              </a:stretch>
            </a:blipFill>
          </p:spPr>
        </p:sp>
        <p:sp>
          <p:nvSpPr>
            <p:cNvPr id="17" name="TextBox 17">
              <a:extLst>
                <a:ext uri="{FF2B5EF4-FFF2-40B4-BE49-F238E27FC236}">
                  <a16:creationId xmlns:a16="http://schemas.microsoft.com/office/drawing/2014/main" id="{42F4D055-6060-F260-17D9-59DDD96E5917}"/>
                </a:ext>
              </a:extLst>
            </p:cNvPr>
            <p:cNvSpPr txBox="1"/>
            <p:nvPr/>
          </p:nvSpPr>
          <p:spPr>
            <a:xfrm>
              <a:off x="9546362" y="8896242"/>
              <a:ext cx="3193937" cy="2846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93"/>
                </a:lnSpc>
              </a:pPr>
              <a:r>
                <a:rPr lang="en-US" sz="1799" spc="23">
                  <a:latin typeface="Inter"/>
                  <a:ea typeface="Inter"/>
                  <a:cs typeface="Inter"/>
                  <a:sym typeface="Inter"/>
                </a:rPr>
                <a:t>Student</a:t>
              </a:r>
            </a:p>
          </p:txBody>
        </p:sp>
        <p:sp>
          <p:nvSpPr>
            <p:cNvPr id="21" name="TextBox 21">
              <a:extLst>
                <a:ext uri="{FF2B5EF4-FFF2-40B4-BE49-F238E27FC236}">
                  <a16:creationId xmlns:a16="http://schemas.microsoft.com/office/drawing/2014/main" id="{1EEA26A0-583C-02C1-7BA8-664D202F7826}"/>
                </a:ext>
              </a:extLst>
            </p:cNvPr>
            <p:cNvSpPr txBox="1"/>
            <p:nvPr/>
          </p:nvSpPr>
          <p:spPr>
            <a:xfrm>
              <a:off x="9305661" y="8373348"/>
              <a:ext cx="3675341" cy="4248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399" spc="578">
                  <a:latin typeface="Bebas Neue"/>
                  <a:ea typeface="Bebas Neue"/>
                  <a:cs typeface="Bebas Neue"/>
                  <a:sym typeface="Bebas Neue"/>
                </a:rPr>
                <a:t>AVIYAN SHARMA</a:t>
              </a:r>
            </a:p>
          </p:txBody>
        </p:sp>
        <p:sp>
          <p:nvSpPr>
            <p:cNvPr id="23" name="TextBox 23">
              <a:extLst>
                <a:ext uri="{FF2B5EF4-FFF2-40B4-BE49-F238E27FC236}">
                  <a16:creationId xmlns:a16="http://schemas.microsoft.com/office/drawing/2014/main" id="{D71CD64A-4333-B34B-F7B7-BA35306000FF}"/>
                </a:ext>
              </a:extLst>
            </p:cNvPr>
            <p:cNvSpPr txBox="1"/>
            <p:nvPr/>
          </p:nvSpPr>
          <p:spPr>
            <a:xfrm>
              <a:off x="9560787" y="9276099"/>
              <a:ext cx="3193937" cy="2846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93"/>
                </a:lnSpc>
              </a:pPr>
              <a:r>
                <a:rPr lang="en-US" sz="1799" spc="23">
                  <a:latin typeface="Inter"/>
                  <a:ea typeface="Inter"/>
                  <a:cs typeface="Inter"/>
                  <a:sym typeface="Inter"/>
                </a:rPr>
                <a:t>THA081BEI008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E3787CC-13D8-EC1F-65AC-2C6C8D21CB0E}"/>
              </a:ext>
            </a:extLst>
          </p:cNvPr>
          <p:cNvGrpSpPr/>
          <p:nvPr/>
        </p:nvGrpSpPr>
        <p:grpSpPr>
          <a:xfrm>
            <a:off x="-3932832" y="3609742"/>
            <a:ext cx="3675341" cy="5505006"/>
            <a:chOff x="5221253" y="4055700"/>
            <a:chExt cx="3675341" cy="5505006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8E7EC026-69AF-60DC-6B95-37F67D30599D}"/>
                </a:ext>
              </a:extLst>
            </p:cNvPr>
            <p:cNvSpPr/>
            <p:nvPr/>
          </p:nvSpPr>
          <p:spPr>
            <a:xfrm>
              <a:off x="5461954" y="4055700"/>
              <a:ext cx="3193937" cy="4018409"/>
            </a:xfrm>
            <a:custGeom>
              <a:avLst/>
              <a:gdLst/>
              <a:ahLst/>
              <a:cxnLst/>
              <a:rect l="l" t="t" r="r" b="b"/>
              <a:pathLst>
                <a:path w="3193937" h="4018409">
                  <a:moveTo>
                    <a:pt x="0" y="0"/>
                  </a:moveTo>
                  <a:lnTo>
                    <a:pt x="3193938" y="0"/>
                  </a:lnTo>
                  <a:lnTo>
                    <a:pt x="3193938" y="4018408"/>
                  </a:lnTo>
                  <a:lnTo>
                    <a:pt x="0" y="40184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26461" t="-14064" r="-13863" b="-23673"/>
              </a:stretch>
            </a:blipFill>
          </p:spPr>
        </p:sp>
        <p:sp>
          <p:nvSpPr>
            <p:cNvPr id="16" name="TextBox 16">
              <a:extLst>
                <a:ext uri="{FF2B5EF4-FFF2-40B4-BE49-F238E27FC236}">
                  <a16:creationId xmlns:a16="http://schemas.microsoft.com/office/drawing/2014/main" id="{39F800CE-79D9-251A-2B41-8089520C131C}"/>
                </a:ext>
              </a:extLst>
            </p:cNvPr>
            <p:cNvSpPr txBox="1"/>
            <p:nvPr/>
          </p:nvSpPr>
          <p:spPr>
            <a:xfrm>
              <a:off x="5461954" y="8896242"/>
              <a:ext cx="3193937" cy="2846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93"/>
                </a:lnSpc>
              </a:pPr>
              <a:r>
                <a:rPr lang="en-US" sz="1799" spc="23">
                  <a:latin typeface="Inter"/>
                  <a:ea typeface="Inter"/>
                  <a:cs typeface="Inter"/>
                  <a:sym typeface="Inter"/>
                </a:rPr>
                <a:t>Student</a:t>
              </a:r>
            </a:p>
          </p:txBody>
        </p:sp>
        <p:sp>
          <p:nvSpPr>
            <p:cNvPr id="20" name="TextBox 20">
              <a:extLst>
                <a:ext uri="{FF2B5EF4-FFF2-40B4-BE49-F238E27FC236}">
                  <a16:creationId xmlns:a16="http://schemas.microsoft.com/office/drawing/2014/main" id="{3F18BA51-D6DE-C082-5ED7-BE92B8CA4105}"/>
                </a:ext>
              </a:extLst>
            </p:cNvPr>
            <p:cNvSpPr txBox="1"/>
            <p:nvPr/>
          </p:nvSpPr>
          <p:spPr>
            <a:xfrm>
              <a:off x="5221253" y="8373348"/>
              <a:ext cx="3675341" cy="4248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399" spc="578">
                  <a:latin typeface="Bebas Neue"/>
                  <a:ea typeface="Bebas Neue"/>
                  <a:cs typeface="Bebas Neue"/>
                  <a:sym typeface="Bebas Neue"/>
                </a:rPr>
                <a:t>ANVIL SHAKYA</a:t>
              </a:r>
            </a:p>
          </p:txBody>
        </p:sp>
        <p:sp>
          <p:nvSpPr>
            <p:cNvPr id="25" name="TextBox 25">
              <a:extLst>
                <a:ext uri="{FF2B5EF4-FFF2-40B4-BE49-F238E27FC236}">
                  <a16:creationId xmlns:a16="http://schemas.microsoft.com/office/drawing/2014/main" id="{9F16558E-3271-95F4-C697-30C9A9E01471}"/>
                </a:ext>
              </a:extLst>
            </p:cNvPr>
            <p:cNvSpPr txBox="1"/>
            <p:nvPr/>
          </p:nvSpPr>
          <p:spPr>
            <a:xfrm>
              <a:off x="5702656" y="9276099"/>
              <a:ext cx="3193937" cy="2846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93"/>
                </a:lnSpc>
              </a:pPr>
              <a:r>
                <a:rPr lang="en-US" sz="1799" spc="23">
                  <a:latin typeface="Inter"/>
                  <a:ea typeface="Inter"/>
                  <a:cs typeface="Inter"/>
                  <a:sym typeface="Inter"/>
                </a:rPr>
                <a:t>THA081BEI006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FED2B8D-E6B7-AB2A-7A77-E014B4B2A724}"/>
              </a:ext>
            </a:extLst>
          </p:cNvPr>
          <p:cNvGrpSpPr/>
          <p:nvPr/>
        </p:nvGrpSpPr>
        <p:grpSpPr>
          <a:xfrm>
            <a:off x="532510" y="4793174"/>
            <a:ext cx="3675341" cy="5472759"/>
            <a:chOff x="1289475" y="4087947"/>
            <a:chExt cx="3675341" cy="5472759"/>
          </a:xfrm>
        </p:grpSpPr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DBC23A5C-1037-A87F-C669-65885196C2AF}"/>
                </a:ext>
              </a:extLst>
            </p:cNvPr>
            <p:cNvSpPr/>
            <p:nvPr/>
          </p:nvSpPr>
          <p:spPr>
            <a:xfrm>
              <a:off x="1695810" y="4087947"/>
              <a:ext cx="3269006" cy="3986161"/>
            </a:xfrm>
            <a:custGeom>
              <a:avLst/>
              <a:gdLst/>
              <a:ahLst/>
              <a:cxnLst/>
              <a:rect l="l" t="t" r="r" b="b"/>
              <a:pathLst>
                <a:path w="3269006" h="3986161">
                  <a:moveTo>
                    <a:pt x="0" y="0"/>
                  </a:moveTo>
                  <a:lnTo>
                    <a:pt x="3269006" y="0"/>
                  </a:lnTo>
                  <a:lnTo>
                    <a:pt x="3269006" y="3986161"/>
                  </a:lnTo>
                  <a:lnTo>
                    <a:pt x="0" y="39861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23890" t="-16566" r="-70571" b="-42909"/>
              </a:stretch>
            </a:blipFill>
          </p:spPr>
        </p:sp>
        <p:sp>
          <p:nvSpPr>
            <p:cNvPr id="15" name="TextBox 15">
              <a:extLst>
                <a:ext uri="{FF2B5EF4-FFF2-40B4-BE49-F238E27FC236}">
                  <a16:creationId xmlns:a16="http://schemas.microsoft.com/office/drawing/2014/main" id="{274E56E9-BE5E-9A00-276C-CB067B45626F}"/>
                </a:ext>
              </a:extLst>
            </p:cNvPr>
            <p:cNvSpPr txBox="1"/>
            <p:nvPr/>
          </p:nvSpPr>
          <p:spPr>
            <a:xfrm>
              <a:off x="1530177" y="8896242"/>
              <a:ext cx="3193937" cy="2846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93"/>
                </a:lnSpc>
              </a:pPr>
              <a:r>
                <a:rPr lang="en-US" sz="1799" spc="23">
                  <a:latin typeface="Inter"/>
                  <a:ea typeface="Inter"/>
                  <a:cs typeface="Inter"/>
                  <a:sym typeface="Inter"/>
                </a:rPr>
                <a:t>Student</a:t>
              </a:r>
            </a:p>
          </p:txBody>
        </p:sp>
        <p:sp>
          <p:nvSpPr>
            <p:cNvPr id="19" name="TextBox 19">
              <a:extLst>
                <a:ext uri="{FF2B5EF4-FFF2-40B4-BE49-F238E27FC236}">
                  <a16:creationId xmlns:a16="http://schemas.microsoft.com/office/drawing/2014/main" id="{7A6F7EF8-700F-A9D6-0039-6E6A907F6C68}"/>
                </a:ext>
              </a:extLst>
            </p:cNvPr>
            <p:cNvSpPr txBox="1"/>
            <p:nvPr/>
          </p:nvSpPr>
          <p:spPr>
            <a:xfrm>
              <a:off x="1289475" y="8373348"/>
              <a:ext cx="3675341" cy="4248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399" spc="578">
                  <a:latin typeface="Bebas Neue"/>
                  <a:ea typeface="Bebas Neue"/>
                  <a:cs typeface="Bebas Neue"/>
                  <a:sym typeface="Bebas Neue"/>
                </a:rPr>
                <a:t>ALOK SHARMA</a:t>
              </a:r>
            </a:p>
          </p:txBody>
        </p:sp>
        <p:sp>
          <p:nvSpPr>
            <p:cNvPr id="26" name="TextBox 26">
              <a:extLst>
                <a:ext uri="{FF2B5EF4-FFF2-40B4-BE49-F238E27FC236}">
                  <a16:creationId xmlns:a16="http://schemas.microsoft.com/office/drawing/2014/main" id="{7622CEC3-79F8-B4BB-D7C3-3ED101EE0C11}"/>
                </a:ext>
              </a:extLst>
            </p:cNvPr>
            <p:cNvSpPr txBox="1"/>
            <p:nvPr/>
          </p:nvSpPr>
          <p:spPr>
            <a:xfrm>
              <a:off x="1530177" y="9276099"/>
              <a:ext cx="3193937" cy="2846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93"/>
                </a:lnSpc>
              </a:pPr>
              <a:r>
                <a:rPr lang="en-US" sz="1799" spc="23">
                  <a:latin typeface="Inter"/>
                  <a:ea typeface="Inter"/>
                  <a:cs typeface="Inter"/>
                  <a:sym typeface="Inter"/>
                </a:rPr>
                <a:t>THA081BEI004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846705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C819DCA-0F63-EC07-0F2A-BB8E88EC1B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8A08B633-C38F-F68D-58AB-9C19D9B7657C}"/>
              </a:ext>
            </a:extLst>
          </p:cNvPr>
          <p:cNvGrpSpPr/>
          <p:nvPr/>
        </p:nvGrpSpPr>
        <p:grpSpPr>
          <a:xfrm>
            <a:off x="-3942085" y="3569747"/>
            <a:ext cx="3675341" cy="5505006"/>
            <a:chOff x="13308744" y="4055700"/>
            <a:chExt cx="3675341" cy="5505006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CF3DB44F-8864-25D0-7B40-CC7415AA85EF}"/>
                </a:ext>
              </a:extLst>
            </p:cNvPr>
            <p:cNvSpPr/>
            <p:nvPr/>
          </p:nvSpPr>
          <p:spPr>
            <a:xfrm>
              <a:off x="13548555" y="4055700"/>
              <a:ext cx="3193937" cy="4018409"/>
            </a:xfrm>
            <a:custGeom>
              <a:avLst/>
              <a:gdLst/>
              <a:ahLst/>
              <a:cxnLst/>
              <a:rect l="l" t="t" r="r" b="b"/>
              <a:pathLst>
                <a:path w="3193937" h="4018409">
                  <a:moveTo>
                    <a:pt x="0" y="0"/>
                  </a:moveTo>
                  <a:lnTo>
                    <a:pt x="3193938" y="0"/>
                  </a:lnTo>
                  <a:lnTo>
                    <a:pt x="3193938" y="4018408"/>
                  </a:lnTo>
                  <a:lnTo>
                    <a:pt x="0" y="40184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3097" r="-25781" b="-47180"/>
              </a:stretch>
            </a:blipFill>
          </p:spPr>
        </p:sp>
        <p:sp>
          <p:nvSpPr>
            <p:cNvPr id="18" name="TextBox 18">
              <a:extLst>
                <a:ext uri="{FF2B5EF4-FFF2-40B4-BE49-F238E27FC236}">
                  <a16:creationId xmlns:a16="http://schemas.microsoft.com/office/drawing/2014/main" id="{7202A904-5631-C3E1-0815-844BE8EFBEE7}"/>
                </a:ext>
              </a:extLst>
            </p:cNvPr>
            <p:cNvSpPr txBox="1"/>
            <p:nvPr/>
          </p:nvSpPr>
          <p:spPr>
            <a:xfrm>
              <a:off x="13548555" y="8896242"/>
              <a:ext cx="3193937" cy="2846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93"/>
                </a:lnSpc>
              </a:pPr>
              <a:r>
                <a:rPr lang="en-US" sz="1799" spc="23">
                  <a:latin typeface="Inter"/>
                  <a:ea typeface="Inter"/>
                  <a:cs typeface="Inter"/>
                  <a:sym typeface="Inter"/>
                </a:rPr>
                <a:t>Student</a:t>
              </a:r>
            </a:p>
          </p:txBody>
        </p:sp>
        <p:sp>
          <p:nvSpPr>
            <p:cNvPr id="22" name="TextBox 22">
              <a:extLst>
                <a:ext uri="{FF2B5EF4-FFF2-40B4-BE49-F238E27FC236}">
                  <a16:creationId xmlns:a16="http://schemas.microsoft.com/office/drawing/2014/main" id="{F642C53D-106C-1C83-DBB8-349BF7D2A468}"/>
                </a:ext>
              </a:extLst>
            </p:cNvPr>
            <p:cNvSpPr txBox="1"/>
            <p:nvPr/>
          </p:nvSpPr>
          <p:spPr>
            <a:xfrm>
              <a:off x="13308744" y="8373348"/>
              <a:ext cx="3675341" cy="4248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399" spc="578">
                  <a:latin typeface="Bebas Neue"/>
                  <a:ea typeface="Bebas Neue"/>
                  <a:cs typeface="Bebas Neue"/>
                  <a:sym typeface="Bebas Neue"/>
                </a:rPr>
                <a:t>NISHAN PARAJULI</a:t>
              </a:r>
            </a:p>
          </p:txBody>
        </p:sp>
        <p:sp>
          <p:nvSpPr>
            <p:cNvPr id="24" name="TextBox 24">
              <a:extLst>
                <a:ext uri="{FF2B5EF4-FFF2-40B4-BE49-F238E27FC236}">
                  <a16:creationId xmlns:a16="http://schemas.microsoft.com/office/drawing/2014/main" id="{5D87968D-CDA1-DB7C-E0B2-42FAACD1B0B9}"/>
                </a:ext>
              </a:extLst>
            </p:cNvPr>
            <p:cNvSpPr txBox="1"/>
            <p:nvPr/>
          </p:nvSpPr>
          <p:spPr>
            <a:xfrm>
              <a:off x="13308744" y="9276099"/>
              <a:ext cx="3193937" cy="2846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93"/>
                </a:lnSpc>
              </a:pPr>
              <a:r>
                <a:rPr lang="en-US" sz="1799" spc="23">
                  <a:latin typeface="Inter"/>
                  <a:ea typeface="Inter"/>
                  <a:cs typeface="Inter"/>
                  <a:sym typeface="Inter"/>
                </a:rPr>
                <a:t>THA081BEI0023</a:t>
              </a:r>
            </a:p>
          </p:txBody>
        </p:sp>
      </p:grpSp>
      <p:sp>
        <p:nvSpPr>
          <p:cNvPr id="4" name="AutoShape 4">
            <a:extLst>
              <a:ext uri="{FF2B5EF4-FFF2-40B4-BE49-F238E27FC236}">
                <a16:creationId xmlns:a16="http://schemas.microsoft.com/office/drawing/2014/main" id="{586AC15F-7C4B-E786-2B29-F347CEB404C2}"/>
              </a:ext>
            </a:extLst>
          </p:cNvPr>
          <p:cNvSpPr/>
          <p:nvPr/>
        </p:nvSpPr>
        <p:spPr>
          <a:xfrm rot="-5400000">
            <a:off x="8484463" y="1893297"/>
            <a:ext cx="1319074" cy="0"/>
          </a:xfrm>
          <a:prstGeom prst="line">
            <a:avLst/>
          </a:prstGeom>
          <a:ln w="28575" cap="flat">
            <a:solidFill>
              <a:srgbClr val="F271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AC4DEC30-08B6-E7BC-9362-2DB68C5D150A}"/>
              </a:ext>
            </a:extLst>
          </p:cNvPr>
          <p:cNvSpPr txBox="1"/>
          <p:nvPr/>
        </p:nvSpPr>
        <p:spPr>
          <a:xfrm>
            <a:off x="1294434" y="1000125"/>
            <a:ext cx="5826834" cy="8690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12"/>
              </a:lnSpc>
            </a:pPr>
            <a:r>
              <a:rPr lang="en-US" sz="5400" spc="577">
                <a:latin typeface="Archivo Black"/>
                <a:ea typeface="Archivo Black"/>
                <a:cs typeface="Archivo Black"/>
                <a:sym typeface="Archivo Black"/>
              </a:rPr>
              <a:t>OUR TEAM</a:t>
            </a: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1E8F774C-2529-5663-50B8-4A88A003B564}"/>
              </a:ext>
            </a:extLst>
          </p:cNvPr>
          <p:cNvSpPr txBox="1"/>
          <p:nvPr/>
        </p:nvSpPr>
        <p:spPr>
          <a:xfrm>
            <a:off x="9560787" y="1423207"/>
            <a:ext cx="6070145" cy="6258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6"/>
              </a:lnSpc>
            </a:pPr>
            <a:r>
              <a:rPr lang="en-US" sz="1899" spc="47">
                <a:latin typeface="Inter"/>
                <a:ea typeface="Inter"/>
                <a:cs typeface="Inter"/>
                <a:sym typeface="Inter"/>
              </a:rPr>
              <a:t>Let's meet our team members </a:t>
            </a:r>
          </a:p>
          <a:p>
            <a:pPr algn="l">
              <a:lnSpc>
                <a:spcPts val="2526"/>
              </a:lnSpc>
            </a:pPr>
            <a:r>
              <a:rPr lang="en-US" sz="1899" spc="47">
                <a:latin typeface="Inter"/>
                <a:ea typeface="Inter"/>
                <a:cs typeface="Inter"/>
                <a:sym typeface="Inter"/>
              </a:rPr>
              <a:t>who are stars of this project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92B77164-EF8E-01B3-B407-749A78813F71}"/>
              </a:ext>
            </a:extLst>
          </p:cNvPr>
          <p:cNvGrpSpPr/>
          <p:nvPr/>
        </p:nvGrpSpPr>
        <p:grpSpPr>
          <a:xfrm>
            <a:off x="-3973298" y="3511145"/>
            <a:ext cx="3675341" cy="5505006"/>
            <a:chOff x="9305661" y="4055700"/>
            <a:chExt cx="3675341" cy="5505006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33479EC9-ED7A-1954-A433-3A7269C0B414}"/>
                </a:ext>
              </a:extLst>
            </p:cNvPr>
            <p:cNvSpPr/>
            <p:nvPr/>
          </p:nvSpPr>
          <p:spPr>
            <a:xfrm>
              <a:off x="9546362" y="4055700"/>
              <a:ext cx="3434639" cy="4018409"/>
            </a:xfrm>
            <a:custGeom>
              <a:avLst/>
              <a:gdLst/>
              <a:ahLst/>
              <a:cxnLst/>
              <a:rect l="l" t="t" r="r" b="b"/>
              <a:pathLst>
                <a:path w="3434639" h="4018409">
                  <a:moveTo>
                    <a:pt x="0" y="0"/>
                  </a:moveTo>
                  <a:lnTo>
                    <a:pt x="3434639" y="0"/>
                  </a:lnTo>
                  <a:lnTo>
                    <a:pt x="3434639" y="4018408"/>
                  </a:lnTo>
                  <a:lnTo>
                    <a:pt x="0" y="40184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27643" b="-24308"/>
              </a:stretch>
            </a:blipFill>
          </p:spPr>
        </p:sp>
        <p:sp>
          <p:nvSpPr>
            <p:cNvPr id="17" name="TextBox 17">
              <a:extLst>
                <a:ext uri="{FF2B5EF4-FFF2-40B4-BE49-F238E27FC236}">
                  <a16:creationId xmlns:a16="http://schemas.microsoft.com/office/drawing/2014/main" id="{08057EB2-DF11-2CB4-43FC-F7A9893D7486}"/>
                </a:ext>
              </a:extLst>
            </p:cNvPr>
            <p:cNvSpPr txBox="1"/>
            <p:nvPr/>
          </p:nvSpPr>
          <p:spPr>
            <a:xfrm>
              <a:off x="9546362" y="8896242"/>
              <a:ext cx="3193937" cy="2846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93"/>
                </a:lnSpc>
              </a:pPr>
              <a:r>
                <a:rPr lang="en-US" sz="1799" spc="23">
                  <a:latin typeface="Inter"/>
                  <a:ea typeface="Inter"/>
                  <a:cs typeface="Inter"/>
                  <a:sym typeface="Inter"/>
                </a:rPr>
                <a:t>Student</a:t>
              </a:r>
            </a:p>
          </p:txBody>
        </p:sp>
        <p:sp>
          <p:nvSpPr>
            <p:cNvPr id="21" name="TextBox 21">
              <a:extLst>
                <a:ext uri="{FF2B5EF4-FFF2-40B4-BE49-F238E27FC236}">
                  <a16:creationId xmlns:a16="http://schemas.microsoft.com/office/drawing/2014/main" id="{F785350B-5952-05D0-6617-4230AD2F3FF0}"/>
                </a:ext>
              </a:extLst>
            </p:cNvPr>
            <p:cNvSpPr txBox="1"/>
            <p:nvPr/>
          </p:nvSpPr>
          <p:spPr>
            <a:xfrm>
              <a:off x="9305661" y="8373348"/>
              <a:ext cx="3675341" cy="4248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399" spc="578">
                  <a:latin typeface="Bebas Neue"/>
                  <a:ea typeface="Bebas Neue"/>
                  <a:cs typeface="Bebas Neue"/>
                  <a:sym typeface="Bebas Neue"/>
                </a:rPr>
                <a:t>AVIYAN SHARMA</a:t>
              </a:r>
            </a:p>
          </p:txBody>
        </p:sp>
        <p:sp>
          <p:nvSpPr>
            <p:cNvPr id="23" name="TextBox 23">
              <a:extLst>
                <a:ext uri="{FF2B5EF4-FFF2-40B4-BE49-F238E27FC236}">
                  <a16:creationId xmlns:a16="http://schemas.microsoft.com/office/drawing/2014/main" id="{D06348E2-871A-62DE-13C2-7F912AFE3A52}"/>
                </a:ext>
              </a:extLst>
            </p:cNvPr>
            <p:cNvSpPr txBox="1"/>
            <p:nvPr/>
          </p:nvSpPr>
          <p:spPr>
            <a:xfrm>
              <a:off x="9560787" y="9276099"/>
              <a:ext cx="3193937" cy="2846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93"/>
                </a:lnSpc>
              </a:pPr>
              <a:r>
                <a:rPr lang="en-US" sz="1799" spc="23">
                  <a:latin typeface="Inter"/>
                  <a:ea typeface="Inter"/>
                  <a:cs typeface="Inter"/>
                  <a:sym typeface="Inter"/>
                </a:rPr>
                <a:t>THA081BEI008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3754BF9-8F99-1CD2-D0D0-A836E4310BE6}"/>
              </a:ext>
            </a:extLst>
          </p:cNvPr>
          <p:cNvGrpSpPr/>
          <p:nvPr/>
        </p:nvGrpSpPr>
        <p:grpSpPr>
          <a:xfrm>
            <a:off x="4981063" y="4793174"/>
            <a:ext cx="3675341" cy="5505006"/>
            <a:chOff x="5221253" y="4055700"/>
            <a:chExt cx="3675341" cy="5505006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78F55FA4-977A-656A-5888-6709B2C29FDE}"/>
                </a:ext>
              </a:extLst>
            </p:cNvPr>
            <p:cNvSpPr/>
            <p:nvPr/>
          </p:nvSpPr>
          <p:spPr>
            <a:xfrm>
              <a:off x="5461954" y="4055700"/>
              <a:ext cx="3193937" cy="4018409"/>
            </a:xfrm>
            <a:custGeom>
              <a:avLst/>
              <a:gdLst/>
              <a:ahLst/>
              <a:cxnLst/>
              <a:rect l="l" t="t" r="r" b="b"/>
              <a:pathLst>
                <a:path w="3193937" h="4018409">
                  <a:moveTo>
                    <a:pt x="0" y="0"/>
                  </a:moveTo>
                  <a:lnTo>
                    <a:pt x="3193938" y="0"/>
                  </a:lnTo>
                  <a:lnTo>
                    <a:pt x="3193938" y="4018408"/>
                  </a:lnTo>
                  <a:lnTo>
                    <a:pt x="0" y="40184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26461" t="-14064" r="-13863" b="-23673"/>
              </a:stretch>
            </a:blipFill>
          </p:spPr>
        </p:sp>
        <p:sp>
          <p:nvSpPr>
            <p:cNvPr id="16" name="TextBox 16">
              <a:extLst>
                <a:ext uri="{FF2B5EF4-FFF2-40B4-BE49-F238E27FC236}">
                  <a16:creationId xmlns:a16="http://schemas.microsoft.com/office/drawing/2014/main" id="{E167B5E7-210E-DFEF-6AAC-6AE4CA25CEE0}"/>
                </a:ext>
              </a:extLst>
            </p:cNvPr>
            <p:cNvSpPr txBox="1"/>
            <p:nvPr/>
          </p:nvSpPr>
          <p:spPr>
            <a:xfrm>
              <a:off x="5461954" y="8896242"/>
              <a:ext cx="3193937" cy="2846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93"/>
                </a:lnSpc>
              </a:pPr>
              <a:r>
                <a:rPr lang="en-US" sz="1799" spc="23">
                  <a:latin typeface="Inter"/>
                  <a:ea typeface="Inter"/>
                  <a:cs typeface="Inter"/>
                  <a:sym typeface="Inter"/>
                </a:rPr>
                <a:t>Student</a:t>
              </a:r>
            </a:p>
          </p:txBody>
        </p:sp>
        <p:sp>
          <p:nvSpPr>
            <p:cNvPr id="20" name="TextBox 20">
              <a:extLst>
                <a:ext uri="{FF2B5EF4-FFF2-40B4-BE49-F238E27FC236}">
                  <a16:creationId xmlns:a16="http://schemas.microsoft.com/office/drawing/2014/main" id="{CD3A6EA2-0A45-2088-52AD-0F8D5EB346DE}"/>
                </a:ext>
              </a:extLst>
            </p:cNvPr>
            <p:cNvSpPr txBox="1"/>
            <p:nvPr/>
          </p:nvSpPr>
          <p:spPr>
            <a:xfrm>
              <a:off x="5221253" y="8373348"/>
              <a:ext cx="3675341" cy="4248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399" spc="578">
                  <a:latin typeface="Bebas Neue"/>
                  <a:ea typeface="Bebas Neue"/>
                  <a:cs typeface="Bebas Neue"/>
                  <a:sym typeface="Bebas Neue"/>
                </a:rPr>
                <a:t>ANVIL SHAKYA</a:t>
              </a:r>
            </a:p>
          </p:txBody>
        </p:sp>
        <p:sp>
          <p:nvSpPr>
            <p:cNvPr id="25" name="TextBox 25">
              <a:extLst>
                <a:ext uri="{FF2B5EF4-FFF2-40B4-BE49-F238E27FC236}">
                  <a16:creationId xmlns:a16="http://schemas.microsoft.com/office/drawing/2014/main" id="{3BF5833C-DE69-BB0C-F95C-15B0635FDECA}"/>
                </a:ext>
              </a:extLst>
            </p:cNvPr>
            <p:cNvSpPr txBox="1"/>
            <p:nvPr/>
          </p:nvSpPr>
          <p:spPr>
            <a:xfrm>
              <a:off x="5702656" y="9276099"/>
              <a:ext cx="3193937" cy="2846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93"/>
                </a:lnSpc>
              </a:pPr>
              <a:r>
                <a:rPr lang="en-US" sz="1799" spc="23">
                  <a:latin typeface="Inter"/>
                  <a:ea typeface="Inter"/>
                  <a:cs typeface="Inter"/>
                  <a:sym typeface="Inter"/>
                </a:rPr>
                <a:t>THA081BEI006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EDAF4A0-06AF-8ED8-88AD-92A02C35D70C}"/>
              </a:ext>
            </a:extLst>
          </p:cNvPr>
          <p:cNvGrpSpPr/>
          <p:nvPr/>
        </p:nvGrpSpPr>
        <p:grpSpPr>
          <a:xfrm>
            <a:off x="532510" y="4793174"/>
            <a:ext cx="3675341" cy="5472759"/>
            <a:chOff x="1289475" y="4087947"/>
            <a:chExt cx="3675341" cy="5472759"/>
          </a:xfrm>
        </p:grpSpPr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389C235B-AB21-316C-3BD8-F43D41DE9185}"/>
                </a:ext>
              </a:extLst>
            </p:cNvPr>
            <p:cNvSpPr/>
            <p:nvPr/>
          </p:nvSpPr>
          <p:spPr>
            <a:xfrm>
              <a:off x="1695810" y="4087947"/>
              <a:ext cx="3269006" cy="3986161"/>
            </a:xfrm>
            <a:custGeom>
              <a:avLst/>
              <a:gdLst/>
              <a:ahLst/>
              <a:cxnLst/>
              <a:rect l="l" t="t" r="r" b="b"/>
              <a:pathLst>
                <a:path w="3269006" h="3986161">
                  <a:moveTo>
                    <a:pt x="0" y="0"/>
                  </a:moveTo>
                  <a:lnTo>
                    <a:pt x="3269006" y="0"/>
                  </a:lnTo>
                  <a:lnTo>
                    <a:pt x="3269006" y="3986161"/>
                  </a:lnTo>
                  <a:lnTo>
                    <a:pt x="0" y="39861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23890" t="-16566" r="-70571" b="-42909"/>
              </a:stretch>
            </a:blipFill>
          </p:spPr>
        </p:sp>
        <p:sp>
          <p:nvSpPr>
            <p:cNvPr id="15" name="TextBox 15">
              <a:extLst>
                <a:ext uri="{FF2B5EF4-FFF2-40B4-BE49-F238E27FC236}">
                  <a16:creationId xmlns:a16="http://schemas.microsoft.com/office/drawing/2014/main" id="{268EC822-BB3C-CD0B-8529-874ACEF51C91}"/>
                </a:ext>
              </a:extLst>
            </p:cNvPr>
            <p:cNvSpPr txBox="1"/>
            <p:nvPr/>
          </p:nvSpPr>
          <p:spPr>
            <a:xfrm>
              <a:off x="1530177" y="8896242"/>
              <a:ext cx="3193937" cy="2846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93"/>
                </a:lnSpc>
              </a:pPr>
              <a:r>
                <a:rPr lang="en-US" sz="1799" spc="23">
                  <a:latin typeface="Inter"/>
                  <a:ea typeface="Inter"/>
                  <a:cs typeface="Inter"/>
                  <a:sym typeface="Inter"/>
                </a:rPr>
                <a:t>Student</a:t>
              </a:r>
            </a:p>
          </p:txBody>
        </p:sp>
        <p:sp>
          <p:nvSpPr>
            <p:cNvPr id="19" name="TextBox 19">
              <a:extLst>
                <a:ext uri="{FF2B5EF4-FFF2-40B4-BE49-F238E27FC236}">
                  <a16:creationId xmlns:a16="http://schemas.microsoft.com/office/drawing/2014/main" id="{B89D3345-E9EF-6143-4534-3CADFC321B12}"/>
                </a:ext>
              </a:extLst>
            </p:cNvPr>
            <p:cNvSpPr txBox="1"/>
            <p:nvPr/>
          </p:nvSpPr>
          <p:spPr>
            <a:xfrm>
              <a:off x="1289475" y="8373348"/>
              <a:ext cx="3675341" cy="4248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399" spc="578">
                  <a:latin typeface="Bebas Neue"/>
                  <a:ea typeface="Bebas Neue"/>
                  <a:cs typeface="Bebas Neue"/>
                  <a:sym typeface="Bebas Neue"/>
                </a:rPr>
                <a:t>ALOK SHARMA</a:t>
              </a:r>
            </a:p>
          </p:txBody>
        </p:sp>
        <p:sp>
          <p:nvSpPr>
            <p:cNvPr id="26" name="TextBox 26">
              <a:extLst>
                <a:ext uri="{FF2B5EF4-FFF2-40B4-BE49-F238E27FC236}">
                  <a16:creationId xmlns:a16="http://schemas.microsoft.com/office/drawing/2014/main" id="{DC0D1382-C23C-E746-496E-571BED7573B0}"/>
                </a:ext>
              </a:extLst>
            </p:cNvPr>
            <p:cNvSpPr txBox="1"/>
            <p:nvPr/>
          </p:nvSpPr>
          <p:spPr>
            <a:xfrm>
              <a:off x="1530177" y="9276099"/>
              <a:ext cx="3193937" cy="2846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93"/>
                </a:lnSpc>
              </a:pPr>
              <a:r>
                <a:rPr lang="en-US" sz="1799" spc="23">
                  <a:latin typeface="Inter"/>
                  <a:ea typeface="Inter"/>
                  <a:cs typeface="Inter"/>
                  <a:sym typeface="Inter"/>
                </a:rPr>
                <a:t>THA081BEI004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599819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F1B4235-9105-0DD5-96D4-C15D102E5A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D5A7BAC1-09F3-D04F-69D3-88C8F7FDE2CB}"/>
              </a:ext>
            </a:extLst>
          </p:cNvPr>
          <p:cNvGrpSpPr/>
          <p:nvPr/>
        </p:nvGrpSpPr>
        <p:grpSpPr>
          <a:xfrm>
            <a:off x="-3942085" y="3569747"/>
            <a:ext cx="3675341" cy="5505006"/>
            <a:chOff x="13308744" y="4055700"/>
            <a:chExt cx="3675341" cy="5505006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C0AC8E19-6176-5BC2-D647-F83778E68FB5}"/>
                </a:ext>
              </a:extLst>
            </p:cNvPr>
            <p:cNvSpPr/>
            <p:nvPr/>
          </p:nvSpPr>
          <p:spPr>
            <a:xfrm>
              <a:off x="13548555" y="4055700"/>
              <a:ext cx="3193937" cy="4018409"/>
            </a:xfrm>
            <a:custGeom>
              <a:avLst/>
              <a:gdLst/>
              <a:ahLst/>
              <a:cxnLst/>
              <a:rect l="l" t="t" r="r" b="b"/>
              <a:pathLst>
                <a:path w="3193937" h="4018409">
                  <a:moveTo>
                    <a:pt x="0" y="0"/>
                  </a:moveTo>
                  <a:lnTo>
                    <a:pt x="3193938" y="0"/>
                  </a:lnTo>
                  <a:lnTo>
                    <a:pt x="3193938" y="4018408"/>
                  </a:lnTo>
                  <a:lnTo>
                    <a:pt x="0" y="40184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3097" r="-25781" b="-47180"/>
              </a:stretch>
            </a:blipFill>
          </p:spPr>
        </p:sp>
        <p:sp>
          <p:nvSpPr>
            <p:cNvPr id="18" name="TextBox 18">
              <a:extLst>
                <a:ext uri="{FF2B5EF4-FFF2-40B4-BE49-F238E27FC236}">
                  <a16:creationId xmlns:a16="http://schemas.microsoft.com/office/drawing/2014/main" id="{F4A4EDF0-5939-0C51-3C79-2ED0500F71EE}"/>
                </a:ext>
              </a:extLst>
            </p:cNvPr>
            <p:cNvSpPr txBox="1"/>
            <p:nvPr/>
          </p:nvSpPr>
          <p:spPr>
            <a:xfrm>
              <a:off x="13548555" y="8896242"/>
              <a:ext cx="3193937" cy="2846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93"/>
                </a:lnSpc>
              </a:pPr>
              <a:r>
                <a:rPr lang="en-US" sz="1799" spc="23">
                  <a:latin typeface="Inter"/>
                  <a:ea typeface="Inter"/>
                  <a:cs typeface="Inter"/>
                  <a:sym typeface="Inter"/>
                </a:rPr>
                <a:t>Student</a:t>
              </a:r>
            </a:p>
          </p:txBody>
        </p:sp>
        <p:sp>
          <p:nvSpPr>
            <p:cNvPr id="22" name="TextBox 22">
              <a:extLst>
                <a:ext uri="{FF2B5EF4-FFF2-40B4-BE49-F238E27FC236}">
                  <a16:creationId xmlns:a16="http://schemas.microsoft.com/office/drawing/2014/main" id="{4FDC81FC-7600-5F65-B26A-F671A583305B}"/>
                </a:ext>
              </a:extLst>
            </p:cNvPr>
            <p:cNvSpPr txBox="1"/>
            <p:nvPr/>
          </p:nvSpPr>
          <p:spPr>
            <a:xfrm>
              <a:off x="13308744" y="8373348"/>
              <a:ext cx="3675341" cy="4248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399" spc="578">
                  <a:latin typeface="Bebas Neue"/>
                  <a:ea typeface="Bebas Neue"/>
                  <a:cs typeface="Bebas Neue"/>
                  <a:sym typeface="Bebas Neue"/>
                </a:rPr>
                <a:t>NISHAN PARAJULI</a:t>
              </a:r>
            </a:p>
          </p:txBody>
        </p:sp>
        <p:sp>
          <p:nvSpPr>
            <p:cNvPr id="24" name="TextBox 24">
              <a:extLst>
                <a:ext uri="{FF2B5EF4-FFF2-40B4-BE49-F238E27FC236}">
                  <a16:creationId xmlns:a16="http://schemas.microsoft.com/office/drawing/2014/main" id="{66848235-EFF0-F89B-3B2A-E3C3E40C10F1}"/>
                </a:ext>
              </a:extLst>
            </p:cNvPr>
            <p:cNvSpPr txBox="1"/>
            <p:nvPr/>
          </p:nvSpPr>
          <p:spPr>
            <a:xfrm>
              <a:off x="13308744" y="9276099"/>
              <a:ext cx="3193937" cy="2846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93"/>
                </a:lnSpc>
              </a:pPr>
              <a:r>
                <a:rPr lang="en-US" sz="1799" spc="23">
                  <a:latin typeface="Inter"/>
                  <a:ea typeface="Inter"/>
                  <a:cs typeface="Inter"/>
                  <a:sym typeface="Inter"/>
                </a:rPr>
                <a:t>THA081BEI0023</a:t>
              </a:r>
            </a:p>
          </p:txBody>
        </p:sp>
      </p:grpSp>
      <p:sp>
        <p:nvSpPr>
          <p:cNvPr id="4" name="AutoShape 4">
            <a:extLst>
              <a:ext uri="{FF2B5EF4-FFF2-40B4-BE49-F238E27FC236}">
                <a16:creationId xmlns:a16="http://schemas.microsoft.com/office/drawing/2014/main" id="{4684180E-81CA-D6C6-E583-32B4FCCEFEBF}"/>
              </a:ext>
            </a:extLst>
          </p:cNvPr>
          <p:cNvSpPr/>
          <p:nvPr/>
        </p:nvSpPr>
        <p:spPr>
          <a:xfrm rot="-5400000">
            <a:off x="8484463" y="1893297"/>
            <a:ext cx="1319074" cy="0"/>
          </a:xfrm>
          <a:prstGeom prst="line">
            <a:avLst/>
          </a:prstGeom>
          <a:ln w="28575" cap="flat">
            <a:solidFill>
              <a:srgbClr val="F271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CC5786BE-517E-DBB6-6114-4640EB3975B4}"/>
              </a:ext>
            </a:extLst>
          </p:cNvPr>
          <p:cNvSpPr txBox="1"/>
          <p:nvPr/>
        </p:nvSpPr>
        <p:spPr>
          <a:xfrm>
            <a:off x="1294434" y="1000125"/>
            <a:ext cx="5826834" cy="8690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12"/>
              </a:lnSpc>
            </a:pPr>
            <a:r>
              <a:rPr lang="en-US" sz="5400" spc="577">
                <a:latin typeface="Archivo Black"/>
                <a:ea typeface="Archivo Black"/>
                <a:cs typeface="Archivo Black"/>
                <a:sym typeface="Archivo Black"/>
              </a:rPr>
              <a:t>OUR TEAM</a:t>
            </a: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E0CA360D-CED8-A0FE-EFE3-5D10827281C5}"/>
              </a:ext>
            </a:extLst>
          </p:cNvPr>
          <p:cNvSpPr txBox="1"/>
          <p:nvPr/>
        </p:nvSpPr>
        <p:spPr>
          <a:xfrm>
            <a:off x="9560787" y="1423207"/>
            <a:ext cx="6070145" cy="6258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6"/>
              </a:lnSpc>
            </a:pPr>
            <a:r>
              <a:rPr lang="en-US" sz="1899" spc="47">
                <a:latin typeface="Inter"/>
                <a:ea typeface="Inter"/>
                <a:cs typeface="Inter"/>
                <a:sym typeface="Inter"/>
              </a:rPr>
              <a:t>Let's meet our team members </a:t>
            </a:r>
          </a:p>
          <a:p>
            <a:pPr algn="l">
              <a:lnSpc>
                <a:spcPts val="2526"/>
              </a:lnSpc>
            </a:pPr>
            <a:r>
              <a:rPr lang="en-US" sz="1899" spc="47">
                <a:latin typeface="Inter"/>
                <a:ea typeface="Inter"/>
                <a:cs typeface="Inter"/>
                <a:sym typeface="Inter"/>
              </a:rPr>
              <a:t>who are stars of this project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D7231B75-AEE3-4230-4F2D-AB1BC6AD391E}"/>
              </a:ext>
            </a:extLst>
          </p:cNvPr>
          <p:cNvGrpSpPr/>
          <p:nvPr/>
        </p:nvGrpSpPr>
        <p:grpSpPr>
          <a:xfrm>
            <a:off x="9289904" y="4793174"/>
            <a:ext cx="3675341" cy="5505006"/>
            <a:chOff x="9305661" y="4055700"/>
            <a:chExt cx="3675341" cy="5505006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283A45FD-71FB-F679-E1CD-0C2FF9C688F8}"/>
                </a:ext>
              </a:extLst>
            </p:cNvPr>
            <p:cNvSpPr/>
            <p:nvPr/>
          </p:nvSpPr>
          <p:spPr>
            <a:xfrm>
              <a:off x="9546362" y="4055700"/>
              <a:ext cx="3434639" cy="4018409"/>
            </a:xfrm>
            <a:custGeom>
              <a:avLst/>
              <a:gdLst/>
              <a:ahLst/>
              <a:cxnLst/>
              <a:rect l="l" t="t" r="r" b="b"/>
              <a:pathLst>
                <a:path w="3434639" h="4018409">
                  <a:moveTo>
                    <a:pt x="0" y="0"/>
                  </a:moveTo>
                  <a:lnTo>
                    <a:pt x="3434639" y="0"/>
                  </a:lnTo>
                  <a:lnTo>
                    <a:pt x="3434639" y="4018408"/>
                  </a:lnTo>
                  <a:lnTo>
                    <a:pt x="0" y="40184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27643" b="-24308"/>
              </a:stretch>
            </a:blipFill>
          </p:spPr>
        </p:sp>
        <p:sp>
          <p:nvSpPr>
            <p:cNvPr id="17" name="TextBox 17">
              <a:extLst>
                <a:ext uri="{FF2B5EF4-FFF2-40B4-BE49-F238E27FC236}">
                  <a16:creationId xmlns:a16="http://schemas.microsoft.com/office/drawing/2014/main" id="{A0621E07-B392-3C9F-8396-2754DB97890A}"/>
                </a:ext>
              </a:extLst>
            </p:cNvPr>
            <p:cNvSpPr txBox="1"/>
            <p:nvPr/>
          </p:nvSpPr>
          <p:spPr>
            <a:xfrm>
              <a:off x="9546362" y="8896242"/>
              <a:ext cx="3193937" cy="2846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93"/>
                </a:lnSpc>
              </a:pPr>
              <a:r>
                <a:rPr lang="en-US" sz="1799" spc="23">
                  <a:latin typeface="Inter"/>
                  <a:ea typeface="Inter"/>
                  <a:cs typeface="Inter"/>
                  <a:sym typeface="Inter"/>
                </a:rPr>
                <a:t>Student</a:t>
              </a:r>
            </a:p>
          </p:txBody>
        </p:sp>
        <p:sp>
          <p:nvSpPr>
            <p:cNvPr id="21" name="TextBox 21">
              <a:extLst>
                <a:ext uri="{FF2B5EF4-FFF2-40B4-BE49-F238E27FC236}">
                  <a16:creationId xmlns:a16="http://schemas.microsoft.com/office/drawing/2014/main" id="{652BACFC-7A0B-F224-EFED-67279060F3CB}"/>
                </a:ext>
              </a:extLst>
            </p:cNvPr>
            <p:cNvSpPr txBox="1"/>
            <p:nvPr/>
          </p:nvSpPr>
          <p:spPr>
            <a:xfrm>
              <a:off x="9305661" y="8373348"/>
              <a:ext cx="3675341" cy="4248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399" spc="578">
                  <a:latin typeface="Bebas Neue"/>
                  <a:ea typeface="Bebas Neue"/>
                  <a:cs typeface="Bebas Neue"/>
                  <a:sym typeface="Bebas Neue"/>
                </a:rPr>
                <a:t>AVIYAN SHARMA</a:t>
              </a:r>
            </a:p>
          </p:txBody>
        </p:sp>
        <p:sp>
          <p:nvSpPr>
            <p:cNvPr id="23" name="TextBox 23">
              <a:extLst>
                <a:ext uri="{FF2B5EF4-FFF2-40B4-BE49-F238E27FC236}">
                  <a16:creationId xmlns:a16="http://schemas.microsoft.com/office/drawing/2014/main" id="{CABBA776-5099-70DB-0B26-0E44DF513B55}"/>
                </a:ext>
              </a:extLst>
            </p:cNvPr>
            <p:cNvSpPr txBox="1"/>
            <p:nvPr/>
          </p:nvSpPr>
          <p:spPr>
            <a:xfrm>
              <a:off x="9560787" y="9276099"/>
              <a:ext cx="3193937" cy="2846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93"/>
                </a:lnSpc>
              </a:pPr>
              <a:r>
                <a:rPr lang="en-US" sz="1799" spc="23">
                  <a:latin typeface="Inter"/>
                  <a:ea typeface="Inter"/>
                  <a:cs typeface="Inter"/>
                  <a:sym typeface="Inter"/>
                </a:rPr>
                <a:t>THA081BEI008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2CB4095-89F7-30E0-82C0-DABB2AED5D4E}"/>
              </a:ext>
            </a:extLst>
          </p:cNvPr>
          <p:cNvGrpSpPr/>
          <p:nvPr/>
        </p:nvGrpSpPr>
        <p:grpSpPr>
          <a:xfrm>
            <a:off x="4981063" y="4793174"/>
            <a:ext cx="3675341" cy="5505006"/>
            <a:chOff x="5221253" y="4055700"/>
            <a:chExt cx="3675341" cy="5505006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201D081D-F67A-F051-CB11-C806F844941B}"/>
                </a:ext>
              </a:extLst>
            </p:cNvPr>
            <p:cNvSpPr/>
            <p:nvPr/>
          </p:nvSpPr>
          <p:spPr>
            <a:xfrm>
              <a:off x="5461954" y="4055700"/>
              <a:ext cx="3193937" cy="4018409"/>
            </a:xfrm>
            <a:custGeom>
              <a:avLst/>
              <a:gdLst/>
              <a:ahLst/>
              <a:cxnLst/>
              <a:rect l="l" t="t" r="r" b="b"/>
              <a:pathLst>
                <a:path w="3193937" h="4018409">
                  <a:moveTo>
                    <a:pt x="0" y="0"/>
                  </a:moveTo>
                  <a:lnTo>
                    <a:pt x="3193938" y="0"/>
                  </a:lnTo>
                  <a:lnTo>
                    <a:pt x="3193938" y="4018408"/>
                  </a:lnTo>
                  <a:lnTo>
                    <a:pt x="0" y="40184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26461" t="-14064" r="-13863" b="-23673"/>
              </a:stretch>
            </a:blipFill>
          </p:spPr>
        </p:sp>
        <p:sp>
          <p:nvSpPr>
            <p:cNvPr id="16" name="TextBox 16">
              <a:extLst>
                <a:ext uri="{FF2B5EF4-FFF2-40B4-BE49-F238E27FC236}">
                  <a16:creationId xmlns:a16="http://schemas.microsoft.com/office/drawing/2014/main" id="{EDA6CFCF-4BC4-86E5-D334-CBD1D466FF79}"/>
                </a:ext>
              </a:extLst>
            </p:cNvPr>
            <p:cNvSpPr txBox="1"/>
            <p:nvPr/>
          </p:nvSpPr>
          <p:spPr>
            <a:xfrm>
              <a:off x="5461954" y="8896242"/>
              <a:ext cx="3193937" cy="2846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93"/>
                </a:lnSpc>
              </a:pPr>
              <a:r>
                <a:rPr lang="en-US" sz="1799" spc="23">
                  <a:latin typeface="Inter"/>
                  <a:ea typeface="Inter"/>
                  <a:cs typeface="Inter"/>
                  <a:sym typeface="Inter"/>
                </a:rPr>
                <a:t>Student</a:t>
              </a:r>
            </a:p>
          </p:txBody>
        </p:sp>
        <p:sp>
          <p:nvSpPr>
            <p:cNvPr id="20" name="TextBox 20">
              <a:extLst>
                <a:ext uri="{FF2B5EF4-FFF2-40B4-BE49-F238E27FC236}">
                  <a16:creationId xmlns:a16="http://schemas.microsoft.com/office/drawing/2014/main" id="{6DCD7C05-3FD3-0CF4-B62F-86D98333E060}"/>
                </a:ext>
              </a:extLst>
            </p:cNvPr>
            <p:cNvSpPr txBox="1"/>
            <p:nvPr/>
          </p:nvSpPr>
          <p:spPr>
            <a:xfrm>
              <a:off x="5221253" y="8373348"/>
              <a:ext cx="3675341" cy="4248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399" spc="578">
                  <a:latin typeface="Bebas Neue"/>
                  <a:ea typeface="Bebas Neue"/>
                  <a:cs typeface="Bebas Neue"/>
                  <a:sym typeface="Bebas Neue"/>
                </a:rPr>
                <a:t>ANVIL SHAKYA</a:t>
              </a:r>
            </a:p>
          </p:txBody>
        </p:sp>
        <p:sp>
          <p:nvSpPr>
            <p:cNvPr id="25" name="TextBox 25">
              <a:extLst>
                <a:ext uri="{FF2B5EF4-FFF2-40B4-BE49-F238E27FC236}">
                  <a16:creationId xmlns:a16="http://schemas.microsoft.com/office/drawing/2014/main" id="{597A7BF1-2BD8-D825-9B1E-3105392D9B64}"/>
                </a:ext>
              </a:extLst>
            </p:cNvPr>
            <p:cNvSpPr txBox="1"/>
            <p:nvPr/>
          </p:nvSpPr>
          <p:spPr>
            <a:xfrm>
              <a:off x="5702656" y="9276099"/>
              <a:ext cx="3193937" cy="2846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93"/>
                </a:lnSpc>
              </a:pPr>
              <a:r>
                <a:rPr lang="en-US" sz="1799" spc="23">
                  <a:latin typeface="Inter"/>
                  <a:ea typeface="Inter"/>
                  <a:cs typeface="Inter"/>
                  <a:sym typeface="Inter"/>
                </a:rPr>
                <a:t>THA081BEI006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BAF5E746-6948-F982-4D85-0780F326F966}"/>
              </a:ext>
            </a:extLst>
          </p:cNvPr>
          <p:cNvGrpSpPr/>
          <p:nvPr/>
        </p:nvGrpSpPr>
        <p:grpSpPr>
          <a:xfrm>
            <a:off x="532510" y="4793174"/>
            <a:ext cx="3675341" cy="5472759"/>
            <a:chOff x="1289475" y="4087947"/>
            <a:chExt cx="3675341" cy="5472759"/>
          </a:xfrm>
        </p:grpSpPr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1E04BC9A-4F02-2A75-9512-803467EE003B}"/>
                </a:ext>
              </a:extLst>
            </p:cNvPr>
            <p:cNvSpPr/>
            <p:nvPr/>
          </p:nvSpPr>
          <p:spPr>
            <a:xfrm>
              <a:off x="1695810" y="4087947"/>
              <a:ext cx="3269006" cy="3986161"/>
            </a:xfrm>
            <a:custGeom>
              <a:avLst/>
              <a:gdLst/>
              <a:ahLst/>
              <a:cxnLst/>
              <a:rect l="l" t="t" r="r" b="b"/>
              <a:pathLst>
                <a:path w="3269006" h="3986161">
                  <a:moveTo>
                    <a:pt x="0" y="0"/>
                  </a:moveTo>
                  <a:lnTo>
                    <a:pt x="3269006" y="0"/>
                  </a:lnTo>
                  <a:lnTo>
                    <a:pt x="3269006" y="3986161"/>
                  </a:lnTo>
                  <a:lnTo>
                    <a:pt x="0" y="39861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23890" t="-16566" r="-70571" b="-42909"/>
              </a:stretch>
            </a:blipFill>
          </p:spPr>
        </p:sp>
        <p:sp>
          <p:nvSpPr>
            <p:cNvPr id="15" name="TextBox 15">
              <a:extLst>
                <a:ext uri="{FF2B5EF4-FFF2-40B4-BE49-F238E27FC236}">
                  <a16:creationId xmlns:a16="http://schemas.microsoft.com/office/drawing/2014/main" id="{9DA89BA6-284F-6EFE-F213-0DB9C691D03B}"/>
                </a:ext>
              </a:extLst>
            </p:cNvPr>
            <p:cNvSpPr txBox="1"/>
            <p:nvPr/>
          </p:nvSpPr>
          <p:spPr>
            <a:xfrm>
              <a:off x="1530177" y="8896242"/>
              <a:ext cx="3193937" cy="2846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93"/>
                </a:lnSpc>
              </a:pPr>
              <a:r>
                <a:rPr lang="en-US" sz="1799" spc="23">
                  <a:latin typeface="Inter"/>
                  <a:ea typeface="Inter"/>
                  <a:cs typeface="Inter"/>
                  <a:sym typeface="Inter"/>
                </a:rPr>
                <a:t>Student</a:t>
              </a:r>
            </a:p>
          </p:txBody>
        </p:sp>
        <p:sp>
          <p:nvSpPr>
            <p:cNvPr id="19" name="TextBox 19">
              <a:extLst>
                <a:ext uri="{FF2B5EF4-FFF2-40B4-BE49-F238E27FC236}">
                  <a16:creationId xmlns:a16="http://schemas.microsoft.com/office/drawing/2014/main" id="{CDA00C73-834A-0EF6-E39F-3BE547B03F43}"/>
                </a:ext>
              </a:extLst>
            </p:cNvPr>
            <p:cNvSpPr txBox="1"/>
            <p:nvPr/>
          </p:nvSpPr>
          <p:spPr>
            <a:xfrm>
              <a:off x="1289475" y="8373348"/>
              <a:ext cx="3675341" cy="4248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399" spc="578">
                  <a:latin typeface="Bebas Neue"/>
                  <a:ea typeface="Bebas Neue"/>
                  <a:cs typeface="Bebas Neue"/>
                  <a:sym typeface="Bebas Neue"/>
                </a:rPr>
                <a:t>ALOK SHARMA</a:t>
              </a:r>
            </a:p>
          </p:txBody>
        </p:sp>
        <p:sp>
          <p:nvSpPr>
            <p:cNvPr id="26" name="TextBox 26">
              <a:extLst>
                <a:ext uri="{FF2B5EF4-FFF2-40B4-BE49-F238E27FC236}">
                  <a16:creationId xmlns:a16="http://schemas.microsoft.com/office/drawing/2014/main" id="{1D024E9C-0042-9886-E37F-9F3321083C8E}"/>
                </a:ext>
              </a:extLst>
            </p:cNvPr>
            <p:cNvSpPr txBox="1"/>
            <p:nvPr/>
          </p:nvSpPr>
          <p:spPr>
            <a:xfrm>
              <a:off x="1530177" y="9276099"/>
              <a:ext cx="3193937" cy="2846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93"/>
                </a:lnSpc>
              </a:pPr>
              <a:r>
                <a:rPr lang="en-US" sz="1799" spc="23">
                  <a:latin typeface="Inter"/>
                  <a:ea typeface="Inter"/>
                  <a:cs typeface="Inter"/>
                  <a:sym typeface="Inter"/>
                </a:rPr>
                <a:t>THA081BEI004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166416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CAE10BA-82CB-085A-D632-F477501B48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>
            <a:extLst>
              <a:ext uri="{FF2B5EF4-FFF2-40B4-BE49-F238E27FC236}">
                <a16:creationId xmlns:a16="http://schemas.microsoft.com/office/drawing/2014/main" id="{21301BF7-F0E6-7026-2F52-512DC42E3099}"/>
              </a:ext>
            </a:extLst>
          </p:cNvPr>
          <p:cNvSpPr/>
          <p:nvPr/>
        </p:nvSpPr>
        <p:spPr>
          <a:xfrm rot="-5400000">
            <a:off x="8484463" y="1893297"/>
            <a:ext cx="1319074" cy="0"/>
          </a:xfrm>
          <a:prstGeom prst="line">
            <a:avLst/>
          </a:prstGeom>
          <a:ln w="28575" cap="flat">
            <a:solidFill>
              <a:srgbClr val="F271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1F1AF6F3-931E-B43C-EE0E-D91A87E14FCC}"/>
              </a:ext>
            </a:extLst>
          </p:cNvPr>
          <p:cNvSpPr txBox="1"/>
          <p:nvPr/>
        </p:nvSpPr>
        <p:spPr>
          <a:xfrm>
            <a:off x="1294434" y="1000125"/>
            <a:ext cx="5826834" cy="8690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12"/>
              </a:lnSpc>
            </a:pPr>
            <a:r>
              <a:rPr lang="en-US" sz="5400" spc="577">
                <a:latin typeface="Archivo Black"/>
                <a:ea typeface="Archivo Black"/>
                <a:cs typeface="Archivo Black"/>
                <a:sym typeface="Archivo Black"/>
              </a:rPr>
              <a:t>OUR TEAM</a:t>
            </a: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82943DC1-B383-102B-00EF-0B00B829DAEC}"/>
              </a:ext>
            </a:extLst>
          </p:cNvPr>
          <p:cNvSpPr txBox="1"/>
          <p:nvPr/>
        </p:nvSpPr>
        <p:spPr>
          <a:xfrm>
            <a:off x="9560787" y="1423207"/>
            <a:ext cx="6070145" cy="6258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6"/>
              </a:lnSpc>
            </a:pPr>
            <a:r>
              <a:rPr lang="en-US" sz="1899" spc="47">
                <a:latin typeface="Inter"/>
                <a:ea typeface="Inter"/>
                <a:cs typeface="Inter"/>
                <a:sym typeface="Inter"/>
              </a:rPr>
              <a:t>Let's meet our team members </a:t>
            </a:r>
          </a:p>
          <a:p>
            <a:pPr algn="l">
              <a:lnSpc>
                <a:spcPts val="2526"/>
              </a:lnSpc>
            </a:pPr>
            <a:r>
              <a:rPr lang="en-US" sz="1899" spc="47">
                <a:latin typeface="Inter"/>
                <a:ea typeface="Inter"/>
                <a:cs typeface="Inter"/>
                <a:sym typeface="Inter"/>
              </a:rPr>
              <a:t>who are stars of this project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DFD2C9F-CE6B-4575-3B7F-F001E6DDFA4F}"/>
              </a:ext>
            </a:extLst>
          </p:cNvPr>
          <p:cNvGrpSpPr/>
          <p:nvPr/>
        </p:nvGrpSpPr>
        <p:grpSpPr>
          <a:xfrm>
            <a:off x="13839446" y="4650870"/>
            <a:ext cx="3675341" cy="5505006"/>
            <a:chOff x="13308744" y="4055700"/>
            <a:chExt cx="3675341" cy="5505006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000B0671-584D-7BC3-CFD2-2673A4024DB2}"/>
                </a:ext>
              </a:extLst>
            </p:cNvPr>
            <p:cNvSpPr/>
            <p:nvPr/>
          </p:nvSpPr>
          <p:spPr>
            <a:xfrm>
              <a:off x="13548555" y="4055700"/>
              <a:ext cx="3193937" cy="4018409"/>
            </a:xfrm>
            <a:custGeom>
              <a:avLst/>
              <a:gdLst/>
              <a:ahLst/>
              <a:cxnLst/>
              <a:rect l="l" t="t" r="r" b="b"/>
              <a:pathLst>
                <a:path w="3193937" h="4018409">
                  <a:moveTo>
                    <a:pt x="0" y="0"/>
                  </a:moveTo>
                  <a:lnTo>
                    <a:pt x="3193938" y="0"/>
                  </a:lnTo>
                  <a:lnTo>
                    <a:pt x="3193938" y="4018408"/>
                  </a:lnTo>
                  <a:lnTo>
                    <a:pt x="0" y="40184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3097" r="-25781" b="-47180"/>
              </a:stretch>
            </a:blipFill>
          </p:spPr>
        </p:sp>
        <p:sp>
          <p:nvSpPr>
            <p:cNvPr id="18" name="TextBox 18">
              <a:extLst>
                <a:ext uri="{FF2B5EF4-FFF2-40B4-BE49-F238E27FC236}">
                  <a16:creationId xmlns:a16="http://schemas.microsoft.com/office/drawing/2014/main" id="{079B27D2-39C8-BD00-CC83-0F2BDBB0DE0B}"/>
                </a:ext>
              </a:extLst>
            </p:cNvPr>
            <p:cNvSpPr txBox="1"/>
            <p:nvPr/>
          </p:nvSpPr>
          <p:spPr>
            <a:xfrm>
              <a:off x="13548555" y="8896242"/>
              <a:ext cx="3193937" cy="2846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93"/>
                </a:lnSpc>
              </a:pPr>
              <a:r>
                <a:rPr lang="en-US" sz="1799" spc="23">
                  <a:latin typeface="Inter"/>
                  <a:ea typeface="Inter"/>
                  <a:cs typeface="Inter"/>
                  <a:sym typeface="Inter"/>
                </a:rPr>
                <a:t>Student</a:t>
              </a:r>
            </a:p>
          </p:txBody>
        </p:sp>
        <p:sp>
          <p:nvSpPr>
            <p:cNvPr id="22" name="TextBox 22">
              <a:extLst>
                <a:ext uri="{FF2B5EF4-FFF2-40B4-BE49-F238E27FC236}">
                  <a16:creationId xmlns:a16="http://schemas.microsoft.com/office/drawing/2014/main" id="{93B9300C-77FF-203F-206D-0F887D940C20}"/>
                </a:ext>
              </a:extLst>
            </p:cNvPr>
            <p:cNvSpPr txBox="1"/>
            <p:nvPr/>
          </p:nvSpPr>
          <p:spPr>
            <a:xfrm>
              <a:off x="13308744" y="8373348"/>
              <a:ext cx="3675341" cy="4248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399" spc="578">
                  <a:latin typeface="Bebas Neue"/>
                  <a:ea typeface="Bebas Neue"/>
                  <a:cs typeface="Bebas Neue"/>
                  <a:sym typeface="Bebas Neue"/>
                </a:rPr>
                <a:t>NISHAN PARAJULI</a:t>
              </a:r>
            </a:p>
          </p:txBody>
        </p:sp>
        <p:sp>
          <p:nvSpPr>
            <p:cNvPr id="24" name="TextBox 24">
              <a:extLst>
                <a:ext uri="{FF2B5EF4-FFF2-40B4-BE49-F238E27FC236}">
                  <a16:creationId xmlns:a16="http://schemas.microsoft.com/office/drawing/2014/main" id="{109E2AA2-E832-2E65-6D93-B69E8B6CC699}"/>
                </a:ext>
              </a:extLst>
            </p:cNvPr>
            <p:cNvSpPr txBox="1"/>
            <p:nvPr/>
          </p:nvSpPr>
          <p:spPr>
            <a:xfrm>
              <a:off x="13308744" y="9276099"/>
              <a:ext cx="3193937" cy="2846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93"/>
                </a:lnSpc>
              </a:pPr>
              <a:r>
                <a:rPr lang="en-US" sz="1799" spc="23">
                  <a:latin typeface="Inter"/>
                  <a:ea typeface="Inter"/>
                  <a:cs typeface="Inter"/>
                  <a:sym typeface="Inter"/>
                </a:rPr>
                <a:t>THA081BEI0023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84F8A76-E281-6D3C-369E-A3147A3A9388}"/>
              </a:ext>
            </a:extLst>
          </p:cNvPr>
          <p:cNvGrpSpPr/>
          <p:nvPr/>
        </p:nvGrpSpPr>
        <p:grpSpPr>
          <a:xfrm>
            <a:off x="9289904" y="4793174"/>
            <a:ext cx="3675341" cy="5505006"/>
            <a:chOff x="9305661" y="4055700"/>
            <a:chExt cx="3675341" cy="5505006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E3F1AA93-68F3-6FF7-5A10-66A5B3CEA43B}"/>
                </a:ext>
              </a:extLst>
            </p:cNvPr>
            <p:cNvSpPr/>
            <p:nvPr/>
          </p:nvSpPr>
          <p:spPr>
            <a:xfrm>
              <a:off x="9546362" y="4055700"/>
              <a:ext cx="3434639" cy="4018409"/>
            </a:xfrm>
            <a:custGeom>
              <a:avLst/>
              <a:gdLst/>
              <a:ahLst/>
              <a:cxnLst/>
              <a:rect l="l" t="t" r="r" b="b"/>
              <a:pathLst>
                <a:path w="3434639" h="4018409">
                  <a:moveTo>
                    <a:pt x="0" y="0"/>
                  </a:moveTo>
                  <a:lnTo>
                    <a:pt x="3434639" y="0"/>
                  </a:lnTo>
                  <a:lnTo>
                    <a:pt x="3434639" y="4018408"/>
                  </a:lnTo>
                  <a:lnTo>
                    <a:pt x="0" y="40184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27643" b="-24308"/>
              </a:stretch>
            </a:blipFill>
          </p:spPr>
        </p:sp>
        <p:sp>
          <p:nvSpPr>
            <p:cNvPr id="17" name="TextBox 17">
              <a:extLst>
                <a:ext uri="{FF2B5EF4-FFF2-40B4-BE49-F238E27FC236}">
                  <a16:creationId xmlns:a16="http://schemas.microsoft.com/office/drawing/2014/main" id="{0C3E1DFE-509B-63D2-3C2E-D6ACD4A78FEE}"/>
                </a:ext>
              </a:extLst>
            </p:cNvPr>
            <p:cNvSpPr txBox="1"/>
            <p:nvPr/>
          </p:nvSpPr>
          <p:spPr>
            <a:xfrm>
              <a:off x="9546362" y="8896242"/>
              <a:ext cx="3193937" cy="2846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93"/>
                </a:lnSpc>
              </a:pPr>
              <a:r>
                <a:rPr lang="en-US" sz="1799" spc="23">
                  <a:latin typeface="Inter"/>
                  <a:ea typeface="Inter"/>
                  <a:cs typeface="Inter"/>
                  <a:sym typeface="Inter"/>
                </a:rPr>
                <a:t>Student</a:t>
              </a:r>
            </a:p>
          </p:txBody>
        </p:sp>
        <p:sp>
          <p:nvSpPr>
            <p:cNvPr id="21" name="TextBox 21">
              <a:extLst>
                <a:ext uri="{FF2B5EF4-FFF2-40B4-BE49-F238E27FC236}">
                  <a16:creationId xmlns:a16="http://schemas.microsoft.com/office/drawing/2014/main" id="{F49A30C2-84A0-92BD-ECF9-43AAEA97C675}"/>
                </a:ext>
              </a:extLst>
            </p:cNvPr>
            <p:cNvSpPr txBox="1"/>
            <p:nvPr/>
          </p:nvSpPr>
          <p:spPr>
            <a:xfrm>
              <a:off x="9305661" y="8373348"/>
              <a:ext cx="3675341" cy="4248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399" spc="578">
                  <a:latin typeface="Bebas Neue"/>
                  <a:ea typeface="Bebas Neue"/>
                  <a:cs typeface="Bebas Neue"/>
                  <a:sym typeface="Bebas Neue"/>
                </a:rPr>
                <a:t>AVIYAN SHARMA</a:t>
              </a:r>
            </a:p>
          </p:txBody>
        </p:sp>
        <p:sp>
          <p:nvSpPr>
            <p:cNvPr id="23" name="TextBox 23">
              <a:extLst>
                <a:ext uri="{FF2B5EF4-FFF2-40B4-BE49-F238E27FC236}">
                  <a16:creationId xmlns:a16="http://schemas.microsoft.com/office/drawing/2014/main" id="{71B5C3B7-D2DF-171B-F743-B8B3A4939C2E}"/>
                </a:ext>
              </a:extLst>
            </p:cNvPr>
            <p:cNvSpPr txBox="1"/>
            <p:nvPr/>
          </p:nvSpPr>
          <p:spPr>
            <a:xfrm>
              <a:off x="9560787" y="9276099"/>
              <a:ext cx="3193937" cy="2846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93"/>
                </a:lnSpc>
              </a:pPr>
              <a:r>
                <a:rPr lang="en-US" sz="1799" spc="23">
                  <a:latin typeface="Inter"/>
                  <a:ea typeface="Inter"/>
                  <a:cs typeface="Inter"/>
                  <a:sym typeface="Inter"/>
                </a:rPr>
                <a:t>THA081BEI008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DA1AF76-6848-B250-F49A-AC6A1450E723}"/>
              </a:ext>
            </a:extLst>
          </p:cNvPr>
          <p:cNvGrpSpPr/>
          <p:nvPr/>
        </p:nvGrpSpPr>
        <p:grpSpPr>
          <a:xfrm>
            <a:off x="4981063" y="4793174"/>
            <a:ext cx="3675341" cy="5505006"/>
            <a:chOff x="5221253" y="4055700"/>
            <a:chExt cx="3675341" cy="5505006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9266529F-D887-2D4E-22B6-3637EF70965A}"/>
                </a:ext>
              </a:extLst>
            </p:cNvPr>
            <p:cNvSpPr/>
            <p:nvPr/>
          </p:nvSpPr>
          <p:spPr>
            <a:xfrm>
              <a:off x="5461954" y="4055700"/>
              <a:ext cx="3193937" cy="4018409"/>
            </a:xfrm>
            <a:custGeom>
              <a:avLst/>
              <a:gdLst/>
              <a:ahLst/>
              <a:cxnLst/>
              <a:rect l="l" t="t" r="r" b="b"/>
              <a:pathLst>
                <a:path w="3193937" h="4018409">
                  <a:moveTo>
                    <a:pt x="0" y="0"/>
                  </a:moveTo>
                  <a:lnTo>
                    <a:pt x="3193938" y="0"/>
                  </a:lnTo>
                  <a:lnTo>
                    <a:pt x="3193938" y="4018408"/>
                  </a:lnTo>
                  <a:lnTo>
                    <a:pt x="0" y="40184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26461" t="-14064" r="-13863" b="-23673"/>
              </a:stretch>
            </a:blipFill>
          </p:spPr>
        </p:sp>
        <p:sp>
          <p:nvSpPr>
            <p:cNvPr id="16" name="TextBox 16">
              <a:extLst>
                <a:ext uri="{FF2B5EF4-FFF2-40B4-BE49-F238E27FC236}">
                  <a16:creationId xmlns:a16="http://schemas.microsoft.com/office/drawing/2014/main" id="{21FA6B36-8354-3EF6-16CD-2D6C679DC97E}"/>
                </a:ext>
              </a:extLst>
            </p:cNvPr>
            <p:cNvSpPr txBox="1"/>
            <p:nvPr/>
          </p:nvSpPr>
          <p:spPr>
            <a:xfrm>
              <a:off x="5461954" y="8896242"/>
              <a:ext cx="3193937" cy="2846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93"/>
                </a:lnSpc>
              </a:pPr>
              <a:r>
                <a:rPr lang="en-US" sz="1799" spc="23">
                  <a:latin typeface="Inter"/>
                  <a:ea typeface="Inter"/>
                  <a:cs typeface="Inter"/>
                  <a:sym typeface="Inter"/>
                </a:rPr>
                <a:t>Student</a:t>
              </a:r>
            </a:p>
          </p:txBody>
        </p:sp>
        <p:sp>
          <p:nvSpPr>
            <p:cNvPr id="20" name="TextBox 20">
              <a:extLst>
                <a:ext uri="{FF2B5EF4-FFF2-40B4-BE49-F238E27FC236}">
                  <a16:creationId xmlns:a16="http://schemas.microsoft.com/office/drawing/2014/main" id="{7940D8D4-82D3-20E6-5F46-498D6326940D}"/>
                </a:ext>
              </a:extLst>
            </p:cNvPr>
            <p:cNvSpPr txBox="1"/>
            <p:nvPr/>
          </p:nvSpPr>
          <p:spPr>
            <a:xfrm>
              <a:off x="5221253" y="8373348"/>
              <a:ext cx="3675341" cy="4248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399" spc="578">
                  <a:latin typeface="Bebas Neue"/>
                  <a:ea typeface="Bebas Neue"/>
                  <a:cs typeface="Bebas Neue"/>
                  <a:sym typeface="Bebas Neue"/>
                </a:rPr>
                <a:t>ANVIL SHAKYA</a:t>
              </a:r>
            </a:p>
          </p:txBody>
        </p:sp>
        <p:sp>
          <p:nvSpPr>
            <p:cNvPr id="25" name="TextBox 25">
              <a:extLst>
                <a:ext uri="{FF2B5EF4-FFF2-40B4-BE49-F238E27FC236}">
                  <a16:creationId xmlns:a16="http://schemas.microsoft.com/office/drawing/2014/main" id="{094DDDF8-43B7-31F9-BF0E-5CA0A2A746A4}"/>
                </a:ext>
              </a:extLst>
            </p:cNvPr>
            <p:cNvSpPr txBox="1"/>
            <p:nvPr/>
          </p:nvSpPr>
          <p:spPr>
            <a:xfrm>
              <a:off x="5702656" y="9276099"/>
              <a:ext cx="3193937" cy="2846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93"/>
                </a:lnSpc>
              </a:pPr>
              <a:r>
                <a:rPr lang="en-US" sz="1799" spc="23">
                  <a:latin typeface="Inter"/>
                  <a:ea typeface="Inter"/>
                  <a:cs typeface="Inter"/>
                  <a:sym typeface="Inter"/>
                </a:rPr>
                <a:t>THA081BEI006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574B4ED-22A9-EF98-D524-E9978E7F480B}"/>
              </a:ext>
            </a:extLst>
          </p:cNvPr>
          <p:cNvGrpSpPr/>
          <p:nvPr/>
        </p:nvGrpSpPr>
        <p:grpSpPr>
          <a:xfrm>
            <a:off x="532510" y="4793174"/>
            <a:ext cx="3675341" cy="5472759"/>
            <a:chOff x="1289475" y="4087947"/>
            <a:chExt cx="3675341" cy="5472759"/>
          </a:xfrm>
        </p:grpSpPr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7E5BE03E-A542-62B7-33FB-67644CBDF937}"/>
                </a:ext>
              </a:extLst>
            </p:cNvPr>
            <p:cNvSpPr/>
            <p:nvPr/>
          </p:nvSpPr>
          <p:spPr>
            <a:xfrm>
              <a:off x="1695810" y="4087947"/>
              <a:ext cx="3269006" cy="3986161"/>
            </a:xfrm>
            <a:custGeom>
              <a:avLst/>
              <a:gdLst/>
              <a:ahLst/>
              <a:cxnLst/>
              <a:rect l="l" t="t" r="r" b="b"/>
              <a:pathLst>
                <a:path w="3269006" h="3986161">
                  <a:moveTo>
                    <a:pt x="0" y="0"/>
                  </a:moveTo>
                  <a:lnTo>
                    <a:pt x="3269006" y="0"/>
                  </a:lnTo>
                  <a:lnTo>
                    <a:pt x="3269006" y="3986161"/>
                  </a:lnTo>
                  <a:lnTo>
                    <a:pt x="0" y="39861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23890" t="-16566" r="-70571" b="-42909"/>
              </a:stretch>
            </a:blipFill>
          </p:spPr>
        </p:sp>
        <p:sp>
          <p:nvSpPr>
            <p:cNvPr id="15" name="TextBox 15">
              <a:extLst>
                <a:ext uri="{FF2B5EF4-FFF2-40B4-BE49-F238E27FC236}">
                  <a16:creationId xmlns:a16="http://schemas.microsoft.com/office/drawing/2014/main" id="{82859CE6-7559-F1D5-B590-3022B92668E7}"/>
                </a:ext>
              </a:extLst>
            </p:cNvPr>
            <p:cNvSpPr txBox="1"/>
            <p:nvPr/>
          </p:nvSpPr>
          <p:spPr>
            <a:xfrm>
              <a:off x="1530177" y="8896242"/>
              <a:ext cx="3193937" cy="2846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93"/>
                </a:lnSpc>
              </a:pPr>
              <a:r>
                <a:rPr lang="en-US" sz="1799" spc="23">
                  <a:latin typeface="Inter"/>
                  <a:ea typeface="Inter"/>
                  <a:cs typeface="Inter"/>
                  <a:sym typeface="Inter"/>
                </a:rPr>
                <a:t>Student</a:t>
              </a:r>
            </a:p>
          </p:txBody>
        </p:sp>
        <p:sp>
          <p:nvSpPr>
            <p:cNvPr id="19" name="TextBox 19">
              <a:extLst>
                <a:ext uri="{FF2B5EF4-FFF2-40B4-BE49-F238E27FC236}">
                  <a16:creationId xmlns:a16="http://schemas.microsoft.com/office/drawing/2014/main" id="{31A5FFEC-AC66-CDC5-569B-DE632E43B0CD}"/>
                </a:ext>
              </a:extLst>
            </p:cNvPr>
            <p:cNvSpPr txBox="1"/>
            <p:nvPr/>
          </p:nvSpPr>
          <p:spPr>
            <a:xfrm>
              <a:off x="1289475" y="8373348"/>
              <a:ext cx="3675341" cy="4248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399" spc="578">
                  <a:latin typeface="Bebas Neue"/>
                  <a:ea typeface="Bebas Neue"/>
                  <a:cs typeface="Bebas Neue"/>
                  <a:sym typeface="Bebas Neue"/>
                </a:rPr>
                <a:t>ALOK SHARMA</a:t>
              </a:r>
            </a:p>
          </p:txBody>
        </p:sp>
        <p:sp>
          <p:nvSpPr>
            <p:cNvPr id="26" name="TextBox 26">
              <a:extLst>
                <a:ext uri="{FF2B5EF4-FFF2-40B4-BE49-F238E27FC236}">
                  <a16:creationId xmlns:a16="http://schemas.microsoft.com/office/drawing/2014/main" id="{646565BD-C023-FA3A-98AF-87D26CD5E0EB}"/>
                </a:ext>
              </a:extLst>
            </p:cNvPr>
            <p:cNvSpPr txBox="1"/>
            <p:nvPr/>
          </p:nvSpPr>
          <p:spPr>
            <a:xfrm>
              <a:off x="1530177" y="9276099"/>
              <a:ext cx="3193937" cy="2846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93"/>
                </a:lnSpc>
              </a:pPr>
              <a:r>
                <a:rPr lang="en-US" sz="1799" spc="23">
                  <a:latin typeface="Inter"/>
                  <a:ea typeface="Inter"/>
                  <a:cs typeface="Inter"/>
                  <a:sym typeface="Inter"/>
                </a:rPr>
                <a:t>THA081BEI004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764129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5306161" y="4239578"/>
            <a:ext cx="8725597" cy="1496243"/>
            <a:chOff x="0" y="-171449"/>
            <a:chExt cx="11634130" cy="1994992"/>
          </a:xfrm>
        </p:grpSpPr>
        <p:sp>
          <p:nvSpPr>
            <p:cNvPr id="4" name="AutoShape 4"/>
            <p:cNvSpPr/>
            <p:nvPr/>
          </p:nvSpPr>
          <p:spPr>
            <a:xfrm flipV="1">
              <a:off x="2727317" y="57821"/>
              <a:ext cx="0" cy="1250766"/>
            </a:xfrm>
            <a:prstGeom prst="line">
              <a:avLst/>
            </a:prstGeom>
            <a:ln w="38100" cap="flat">
              <a:solidFill>
                <a:srgbClr val="F271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171449"/>
              <a:ext cx="2225667" cy="19949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2098"/>
                </a:lnSpc>
              </a:pPr>
              <a:r>
                <a:rPr lang="en-US" sz="8641" spc="1071">
                  <a:latin typeface="Bebas Neue"/>
                  <a:ea typeface="Bebas Neue"/>
                  <a:cs typeface="Bebas Neue"/>
                  <a:sym typeface="Bebas Neue"/>
                </a:rPr>
                <a:t>01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3225910" y="-123825"/>
              <a:ext cx="8408220" cy="14857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9047"/>
                </a:lnSpc>
              </a:pPr>
              <a:r>
                <a:rPr lang="en-US" sz="6462" b="1" spc="213">
                  <a:latin typeface="Garet Bold"/>
                  <a:ea typeface="Garet Bold"/>
                  <a:cs typeface="Garet Bold"/>
                  <a:sym typeface="Garet Bold"/>
                </a:rPr>
                <a:t>Background</a:t>
              </a:r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/>
          <p:cNvSpPr/>
          <p:nvPr/>
        </p:nvSpPr>
        <p:spPr>
          <a:xfrm>
            <a:off x="4515505" y="3682862"/>
            <a:ext cx="9256990" cy="0"/>
          </a:xfrm>
          <a:prstGeom prst="line">
            <a:avLst/>
          </a:prstGeom>
          <a:ln w="28575" cap="flat">
            <a:solidFill>
              <a:srgbClr val="F271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>
            <a:off x="4515505" y="5871653"/>
            <a:ext cx="9256990" cy="0"/>
          </a:xfrm>
          <a:prstGeom prst="line">
            <a:avLst/>
          </a:prstGeom>
          <a:ln w="28575" cap="flat">
            <a:solidFill>
              <a:srgbClr val="F271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TextBox 5"/>
          <p:cNvSpPr txBox="1"/>
          <p:nvPr/>
        </p:nvSpPr>
        <p:spPr>
          <a:xfrm>
            <a:off x="2695943" y="3682862"/>
            <a:ext cx="12896114" cy="1941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820"/>
              </a:lnSpc>
            </a:pPr>
            <a:r>
              <a:rPr lang="en-US" sz="11300" spc="406">
                <a:latin typeface="Archivo Black"/>
                <a:ea typeface="Archivo Black"/>
                <a:cs typeface="Archivo Black"/>
                <a:sym typeface="Archivo Black"/>
              </a:rPr>
              <a:t>THANK YOU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217897" y="6293163"/>
            <a:ext cx="7852206" cy="5059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sz="2900" b="1" spc="507" dirty="0">
                <a:latin typeface="Garet Bold"/>
                <a:ea typeface="Garet Bold"/>
                <a:cs typeface="Garet Bold"/>
                <a:sym typeface="Garet Bold"/>
              </a:rPr>
              <a:t>FOR TAKING THIS TORTURE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811000" y="0"/>
            <a:ext cx="6691602" cy="10287000"/>
          </a:xfrm>
          <a:custGeom>
            <a:avLst/>
            <a:gdLst/>
            <a:ahLst/>
            <a:cxnLst/>
            <a:rect l="l" t="t" r="r" b="b"/>
            <a:pathLst>
              <a:path w="8039463" h="10287000">
                <a:moveTo>
                  <a:pt x="0" y="0"/>
                </a:moveTo>
                <a:lnTo>
                  <a:pt x="8039463" y="0"/>
                </a:lnTo>
                <a:lnTo>
                  <a:pt x="8039463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9000"/>
            </a:blip>
            <a:stretch>
              <a:fillRect l="-46027" r="-46027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3805129" y="1425505"/>
            <a:ext cx="5827784" cy="6593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06"/>
              </a:lnSpc>
            </a:pPr>
            <a:r>
              <a:rPr lang="en-US" sz="4004" spc="-48">
                <a:latin typeface="Inter"/>
                <a:ea typeface="Inter"/>
                <a:cs typeface="Inter"/>
                <a:sym typeface="Inter"/>
              </a:rPr>
              <a:t>Book Store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805129" y="2283068"/>
            <a:ext cx="4946127" cy="9085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15"/>
              </a:lnSpc>
            </a:pPr>
            <a:r>
              <a:rPr lang="en-US" sz="1599" spc="102" dirty="0">
                <a:latin typeface="Inter"/>
                <a:ea typeface="Inter"/>
                <a:cs typeface="Inter"/>
                <a:sym typeface="Inter"/>
              </a:rPr>
              <a:t>Books store </a:t>
            </a:r>
            <a:r>
              <a:rPr lang="en-US" sz="1599" spc="102" dirty="0" err="1">
                <a:latin typeface="Inter"/>
                <a:ea typeface="Inter"/>
                <a:cs typeface="Inter"/>
                <a:sym typeface="Inter"/>
              </a:rPr>
              <a:t>handels</a:t>
            </a:r>
            <a:r>
              <a:rPr lang="en-US" sz="1599" spc="102" dirty="0">
                <a:latin typeface="Inter"/>
                <a:ea typeface="Inter"/>
                <a:cs typeface="Inter"/>
                <a:sym typeface="Inter"/>
              </a:rPr>
              <a:t> large amount of book which is very hard to manually do.</a:t>
            </a:r>
          </a:p>
          <a:p>
            <a:pPr algn="l">
              <a:lnSpc>
                <a:spcPts val="2415"/>
              </a:lnSpc>
            </a:pPr>
            <a:endParaRPr lang="en-US" sz="1599" spc="102" dirty="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3805129" y="5086350"/>
            <a:ext cx="4946127" cy="6037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15"/>
              </a:lnSpc>
            </a:pPr>
            <a:r>
              <a:rPr lang="en-US" sz="1599" spc="102">
                <a:latin typeface="Inter"/>
                <a:ea typeface="Inter"/>
                <a:cs typeface="Inter"/>
                <a:sym typeface="Inter"/>
              </a:rPr>
              <a:t>Customer wants to know the availbility of the book and wants to search the book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805129" y="4282528"/>
            <a:ext cx="5827784" cy="6593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06"/>
              </a:lnSpc>
            </a:pPr>
            <a:r>
              <a:rPr lang="en-US" sz="4004" spc="-48">
                <a:latin typeface="Inter"/>
                <a:ea typeface="Inter"/>
                <a:cs typeface="Inter"/>
                <a:sym typeface="Inter"/>
              </a:rPr>
              <a:t>Customer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805129" y="7169170"/>
            <a:ext cx="5827784" cy="6593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06"/>
              </a:lnSpc>
            </a:pPr>
            <a:r>
              <a:rPr lang="en-US" sz="4004" spc="-48">
                <a:latin typeface="Inter"/>
                <a:ea typeface="Inter"/>
                <a:cs typeface="Inter"/>
                <a:sym typeface="Inter"/>
              </a:rPr>
              <a:t>Digital Management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805129" y="8029477"/>
            <a:ext cx="4946127" cy="6037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15"/>
              </a:lnSpc>
            </a:pPr>
            <a:r>
              <a:rPr lang="en-US" sz="1599" spc="102">
                <a:latin typeface="Inter"/>
                <a:ea typeface="Inter"/>
                <a:cs typeface="Inter"/>
                <a:sym typeface="Inter"/>
              </a:rPr>
              <a:t>Admin needs a digital system ko track its sales and the available books </a:t>
            </a:r>
          </a:p>
        </p:txBody>
      </p:sp>
      <p:sp>
        <p:nvSpPr>
          <p:cNvPr id="13" name="Freeform 6">
            <a:extLst>
              <a:ext uri="{FF2B5EF4-FFF2-40B4-BE49-F238E27FC236}">
                <a16:creationId xmlns:a16="http://schemas.microsoft.com/office/drawing/2014/main" id="{A52E776E-A68B-4C84-82FB-F931854D9766}"/>
              </a:ext>
            </a:extLst>
          </p:cNvPr>
          <p:cNvSpPr/>
          <p:nvPr/>
        </p:nvSpPr>
        <p:spPr>
          <a:xfrm>
            <a:off x="1649419" y="1603270"/>
            <a:ext cx="1316857" cy="561310"/>
          </a:xfrm>
          <a:custGeom>
            <a:avLst/>
            <a:gdLst/>
            <a:ahLst/>
            <a:cxnLst/>
            <a:rect l="l" t="t" r="r" b="b"/>
            <a:pathLst>
              <a:path w="1316857" h="561310">
                <a:moveTo>
                  <a:pt x="0" y="0"/>
                </a:moveTo>
                <a:lnTo>
                  <a:pt x="1316857" y="0"/>
                </a:lnTo>
                <a:lnTo>
                  <a:pt x="1316857" y="561311"/>
                </a:lnTo>
                <a:lnTo>
                  <a:pt x="0" y="56131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5">
            <a:extLst>
              <a:ext uri="{FF2B5EF4-FFF2-40B4-BE49-F238E27FC236}">
                <a16:creationId xmlns:a16="http://schemas.microsoft.com/office/drawing/2014/main" id="{3269B14E-6687-3763-CC5E-08EBF392902E}"/>
              </a:ext>
            </a:extLst>
          </p:cNvPr>
          <p:cNvSpPr/>
          <p:nvPr/>
        </p:nvSpPr>
        <p:spPr>
          <a:xfrm>
            <a:off x="1644548" y="4273879"/>
            <a:ext cx="832342" cy="913406"/>
          </a:xfrm>
          <a:custGeom>
            <a:avLst/>
            <a:gdLst/>
            <a:ahLst/>
            <a:cxnLst/>
            <a:rect l="l" t="t" r="r" b="b"/>
            <a:pathLst>
              <a:path w="832342" h="913406">
                <a:moveTo>
                  <a:pt x="0" y="0"/>
                </a:moveTo>
                <a:lnTo>
                  <a:pt x="832342" y="0"/>
                </a:lnTo>
                <a:lnTo>
                  <a:pt x="832342" y="913406"/>
                </a:lnTo>
                <a:lnTo>
                  <a:pt x="0" y="91340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4">
            <a:extLst>
              <a:ext uri="{FF2B5EF4-FFF2-40B4-BE49-F238E27FC236}">
                <a16:creationId xmlns:a16="http://schemas.microsoft.com/office/drawing/2014/main" id="{CD17FDEB-C601-7C10-A930-58B9E66B9BBE}"/>
              </a:ext>
            </a:extLst>
          </p:cNvPr>
          <p:cNvSpPr/>
          <p:nvPr/>
        </p:nvSpPr>
        <p:spPr>
          <a:xfrm>
            <a:off x="1644548" y="7094524"/>
            <a:ext cx="839226" cy="982988"/>
          </a:xfrm>
          <a:custGeom>
            <a:avLst/>
            <a:gdLst/>
            <a:ahLst/>
            <a:cxnLst/>
            <a:rect l="l" t="t" r="r" b="b"/>
            <a:pathLst>
              <a:path w="839226" h="982988">
                <a:moveTo>
                  <a:pt x="0" y="0"/>
                </a:moveTo>
                <a:lnTo>
                  <a:pt x="839226" y="0"/>
                </a:lnTo>
                <a:lnTo>
                  <a:pt x="839226" y="982988"/>
                </a:lnTo>
                <a:lnTo>
                  <a:pt x="0" y="98298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/>
          <p:cNvSpPr/>
          <p:nvPr/>
        </p:nvSpPr>
        <p:spPr>
          <a:xfrm flipH="1" flipV="1">
            <a:off x="1028700" y="3804548"/>
            <a:ext cx="1161574" cy="0"/>
          </a:xfrm>
          <a:prstGeom prst="line">
            <a:avLst/>
          </a:prstGeom>
          <a:ln w="28575" cap="flat">
            <a:solidFill>
              <a:srgbClr val="F271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12886435" y="0"/>
            <a:ext cx="5401565" cy="10287000"/>
          </a:xfrm>
          <a:custGeom>
            <a:avLst/>
            <a:gdLst/>
            <a:ahLst/>
            <a:cxnLst/>
            <a:rect l="l" t="t" r="r" b="b"/>
            <a:pathLst>
              <a:path w="5401565" h="10287000">
                <a:moveTo>
                  <a:pt x="0" y="0"/>
                </a:moveTo>
                <a:lnTo>
                  <a:pt x="5401565" y="0"/>
                </a:lnTo>
                <a:lnTo>
                  <a:pt x="5401565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8" b="-8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2762490" y="0"/>
            <a:ext cx="5948911" cy="10287000"/>
          </a:xfrm>
          <a:custGeom>
            <a:avLst/>
            <a:gdLst/>
            <a:ahLst/>
            <a:cxnLst/>
            <a:rect l="l" t="t" r="r" b="b"/>
            <a:pathLst>
              <a:path w="5948911" h="10287000">
                <a:moveTo>
                  <a:pt x="0" y="0"/>
                </a:moveTo>
                <a:lnTo>
                  <a:pt x="5948910" y="0"/>
                </a:lnTo>
                <a:lnTo>
                  <a:pt x="594891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9219" r="-19219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916258" y="2242556"/>
            <a:ext cx="9669611" cy="9442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80"/>
              </a:lnSpc>
            </a:pPr>
            <a:r>
              <a:rPr lang="en-US" sz="3200" spc="307">
                <a:latin typeface="Inter"/>
                <a:ea typeface="Inter"/>
                <a:cs typeface="Inter"/>
                <a:sym typeface="Inter"/>
              </a:rPr>
              <a:t>Background of  traditonal book store system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16258" y="4133161"/>
            <a:ext cx="13304978" cy="54269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07549" lvl="1" indent="-203774" algn="l">
              <a:lnSpc>
                <a:spcPts val="2510"/>
              </a:lnSpc>
              <a:buFont typeface="Arial"/>
              <a:buChar char="•"/>
            </a:pPr>
            <a:r>
              <a:rPr lang="en-US" sz="1887" spc="58">
                <a:latin typeface="Inter"/>
                <a:ea typeface="Inter"/>
                <a:cs typeface="Inter"/>
                <a:sym typeface="Inter"/>
              </a:rPr>
              <a:t>Errors and Inefficiencies in Manual Record-Keeping</a:t>
            </a:r>
          </a:p>
          <a:p>
            <a:pPr marL="407549" lvl="1" indent="-203774" algn="l">
              <a:lnSpc>
                <a:spcPts val="2510"/>
              </a:lnSpc>
              <a:buFont typeface="Arial"/>
              <a:buChar char="•"/>
            </a:pPr>
            <a:r>
              <a:rPr lang="en-US" sz="1887" spc="58">
                <a:latin typeface="Inter"/>
                <a:ea typeface="Inter"/>
                <a:cs typeface="Inter"/>
                <a:sym typeface="Inter"/>
              </a:rPr>
              <a:t>Prone to human errors such as misentries or lost records.</a:t>
            </a:r>
          </a:p>
          <a:p>
            <a:pPr marL="407549" lvl="1" indent="-203774" algn="l">
              <a:lnSpc>
                <a:spcPts val="2510"/>
              </a:lnSpc>
              <a:buFont typeface="Arial"/>
              <a:buChar char="•"/>
            </a:pPr>
            <a:r>
              <a:rPr lang="en-US" sz="1887" spc="58">
                <a:latin typeface="Inter"/>
                <a:ea typeface="Inter"/>
                <a:cs typeface="Inter"/>
                <a:sym typeface="Inter"/>
              </a:rPr>
              <a:t>Time-consuming and difficult to maintain.</a:t>
            </a:r>
          </a:p>
          <a:p>
            <a:pPr marL="407549" lvl="1" indent="-203774" algn="l">
              <a:lnSpc>
                <a:spcPts val="2510"/>
              </a:lnSpc>
              <a:buFont typeface="Arial"/>
              <a:buChar char="•"/>
            </a:pPr>
            <a:r>
              <a:rPr lang="en-US" sz="1887" spc="58">
                <a:latin typeface="Inter"/>
                <a:ea typeface="Inter"/>
                <a:cs typeface="Inter"/>
                <a:sym typeface="Inter"/>
              </a:rPr>
              <a:t>Hard to interpret or retrieve past records.</a:t>
            </a:r>
          </a:p>
          <a:p>
            <a:pPr marL="407549" lvl="1" indent="-203774" algn="l">
              <a:lnSpc>
                <a:spcPts val="2510"/>
              </a:lnSpc>
              <a:buFont typeface="Arial"/>
              <a:buChar char="•"/>
            </a:pPr>
            <a:r>
              <a:rPr lang="en-US" sz="1887" spc="58">
                <a:latin typeface="Inter"/>
                <a:ea typeface="Inter"/>
                <a:cs typeface="Inter"/>
                <a:sym typeface="Inter"/>
              </a:rPr>
              <a:t>Stock Mismanagement</a:t>
            </a:r>
          </a:p>
          <a:p>
            <a:pPr marL="407549" lvl="1" indent="-203774" algn="l">
              <a:lnSpc>
                <a:spcPts val="2510"/>
              </a:lnSpc>
              <a:buFont typeface="Arial"/>
              <a:buChar char="•"/>
            </a:pPr>
            <a:r>
              <a:rPr lang="en-US" sz="1887" spc="58">
                <a:latin typeface="Inter"/>
                <a:ea typeface="Inter"/>
                <a:cs typeface="Inter"/>
                <a:sym typeface="Inter"/>
              </a:rPr>
              <a:t>Leads to overstocking, tying up capital in unsold inventory.</a:t>
            </a:r>
          </a:p>
          <a:p>
            <a:pPr marL="407549" lvl="1" indent="-203774" algn="l">
              <a:lnSpc>
                <a:spcPts val="2510"/>
              </a:lnSpc>
              <a:buFont typeface="Arial"/>
              <a:buChar char="•"/>
            </a:pPr>
            <a:r>
              <a:rPr lang="en-US" sz="1887" spc="58">
                <a:latin typeface="Inter"/>
                <a:ea typeface="Inter"/>
                <a:cs typeface="Inter"/>
                <a:sym typeface="Inter"/>
              </a:rPr>
              <a:t>Causes understocking, resulting in lost sales and dissatisfied customers.</a:t>
            </a:r>
          </a:p>
          <a:p>
            <a:pPr marL="407549" lvl="1" indent="-203774" algn="l">
              <a:lnSpc>
                <a:spcPts val="2510"/>
              </a:lnSpc>
              <a:buFont typeface="Arial"/>
              <a:buChar char="•"/>
            </a:pPr>
            <a:r>
              <a:rPr lang="en-US" sz="1887" spc="58">
                <a:latin typeface="Inter"/>
                <a:ea typeface="Inter"/>
                <a:cs typeface="Inter"/>
                <a:sym typeface="Inter"/>
              </a:rPr>
              <a:t>No real-time tracking, making it difficult to identify fast-moving or slow-moving books.</a:t>
            </a:r>
          </a:p>
          <a:p>
            <a:pPr marL="407549" lvl="1" indent="-203774" algn="l">
              <a:lnSpc>
                <a:spcPts val="2510"/>
              </a:lnSpc>
              <a:buFont typeface="Arial"/>
              <a:buChar char="•"/>
            </a:pPr>
            <a:r>
              <a:rPr lang="en-US" sz="1887" spc="58">
                <a:latin typeface="Inter"/>
                <a:ea typeface="Inter"/>
                <a:cs typeface="Inter"/>
                <a:sym typeface="Inter"/>
              </a:rPr>
              <a:t>Challenges in Tracking Sales and Revenue</a:t>
            </a:r>
          </a:p>
          <a:p>
            <a:pPr marL="407549" lvl="1" indent="-203774" algn="l">
              <a:lnSpc>
                <a:spcPts val="2510"/>
              </a:lnSpc>
              <a:buFont typeface="Arial"/>
              <a:buChar char="•"/>
            </a:pPr>
            <a:r>
              <a:rPr lang="en-US" sz="1887" spc="58">
                <a:latin typeface="Inter"/>
                <a:ea typeface="Inter"/>
                <a:cs typeface="Inter"/>
                <a:sym typeface="Inter"/>
              </a:rPr>
              <a:t>Manual calculations are prone to mistakes.</a:t>
            </a:r>
          </a:p>
          <a:p>
            <a:pPr marL="407549" lvl="1" indent="-203774" algn="l">
              <a:lnSpc>
                <a:spcPts val="2510"/>
              </a:lnSpc>
              <a:buFont typeface="Arial"/>
              <a:buChar char="•"/>
            </a:pPr>
            <a:r>
              <a:rPr lang="en-US" sz="1887" spc="58">
                <a:latin typeface="Inter"/>
                <a:ea typeface="Inter"/>
                <a:cs typeface="Inter"/>
                <a:sym typeface="Inter"/>
              </a:rPr>
              <a:t>No real-time insights into financial performance.</a:t>
            </a:r>
          </a:p>
          <a:p>
            <a:pPr marL="407549" lvl="1" indent="-203774" algn="l">
              <a:lnSpc>
                <a:spcPts val="2510"/>
              </a:lnSpc>
              <a:buFont typeface="Arial"/>
              <a:buChar char="•"/>
            </a:pPr>
            <a:r>
              <a:rPr lang="en-US" sz="1887" spc="58">
                <a:latin typeface="Inter"/>
                <a:ea typeface="Inter"/>
                <a:cs typeface="Inter"/>
                <a:sym typeface="Inter"/>
              </a:rPr>
              <a:t>Difficult to generate reports on bestsellers, seasonal trends, or profit margins.</a:t>
            </a:r>
          </a:p>
          <a:p>
            <a:pPr marL="407549" lvl="1" indent="-203774" algn="l">
              <a:lnSpc>
                <a:spcPts val="2510"/>
              </a:lnSpc>
              <a:buFont typeface="Arial"/>
              <a:buChar char="•"/>
            </a:pPr>
            <a:r>
              <a:rPr lang="en-US" sz="1887" spc="58">
                <a:latin typeface="Inter"/>
                <a:ea typeface="Inter"/>
                <a:cs typeface="Inter"/>
                <a:sym typeface="Inter"/>
              </a:rPr>
              <a:t>Customer Inconvenience in Finding Books</a:t>
            </a:r>
          </a:p>
          <a:p>
            <a:pPr marL="407549" lvl="1" indent="-203774" algn="l">
              <a:lnSpc>
                <a:spcPts val="2510"/>
              </a:lnSpc>
              <a:buFont typeface="Arial"/>
              <a:buChar char="•"/>
            </a:pPr>
            <a:r>
              <a:rPr lang="en-US" sz="1887" spc="58">
                <a:latin typeface="Inter"/>
                <a:ea typeface="Inter"/>
                <a:cs typeface="Inter"/>
                <a:sym typeface="Inter"/>
              </a:rPr>
              <a:t>No categorized digital inventory, making book searches difficult.</a:t>
            </a:r>
          </a:p>
          <a:p>
            <a:pPr marL="407549" lvl="1" indent="-203774" algn="l">
              <a:lnSpc>
                <a:spcPts val="2510"/>
              </a:lnSpc>
              <a:buFont typeface="Arial"/>
              <a:buChar char="•"/>
            </a:pPr>
            <a:r>
              <a:rPr lang="en-US" sz="1887" spc="58">
                <a:latin typeface="Inter"/>
                <a:ea typeface="Inter"/>
                <a:cs typeface="Inter"/>
                <a:sym typeface="Inter"/>
              </a:rPr>
              <a:t>Customers rely on staff assistance, leading to inefficiencies.</a:t>
            </a:r>
          </a:p>
          <a:p>
            <a:pPr marL="407549" lvl="1" indent="-203774" algn="l">
              <a:lnSpc>
                <a:spcPts val="2510"/>
              </a:lnSpc>
              <a:buFont typeface="Arial"/>
              <a:buChar char="•"/>
            </a:pPr>
            <a:r>
              <a:rPr lang="en-US" sz="1887" spc="58">
                <a:latin typeface="Inter"/>
                <a:ea typeface="Inter"/>
                <a:cs typeface="Inter"/>
                <a:sym typeface="Inter"/>
              </a:rPr>
              <a:t>Affects customer satisfaction and reduces store efficiency.</a:t>
            </a:r>
          </a:p>
          <a:p>
            <a:pPr algn="l">
              <a:lnSpc>
                <a:spcPts val="2510"/>
              </a:lnSpc>
            </a:pPr>
            <a:endParaRPr lang="en-US" sz="1887" spc="58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8" name="AutoShape 8"/>
          <p:cNvSpPr/>
          <p:nvPr/>
        </p:nvSpPr>
        <p:spPr>
          <a:xfrm flipH="1" flipV="1">
            <a:off x="916258" y="1864423"/>
            <a:ext cx="8736983" cy="14288"/>
          </a:xfrm>
          <a:prstGeom prst="line">
            <a:avLst/>
          </a:prstGeom>
          <a:ln w="28575" cap="flat">
            <a:solidFill>
              <a:srgbClr val="F271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9" name="Group 9"/>
          <p:cNvGrpSpPr/>
          <p:nvPr/>
        </p:nvGrpSpPr>
        <p:grpSpPr>
          <a:xfrm>
            <a:off x="554726" y="783559"/>
            <a:ext cx="5732697" cy="1000787"/>
            <a:chOff x="0" y="-114300"/>
            <a:chExt cx="7643596" cy="1334382"/>
          </a:xfrm>
        </p:grpSpPr>
        <p:sp>
          <p:nvSpPr>
            <p:cNvPr id="10" name="AutoShape 10"/>
            <p:cNvSpPr/>
            <p:nvPr/>
          </p:nvSpPr>
          <p:spPr>
            <a:xfrm flipV="1">
              <a:off x="1791841" y="38558"/>
              <a:ext cx="0" cy="834081"/>
            </a:xfrm>
            <a:prstGeom prst="line">
              <a:avLst/>
            </a:prstGeom>
            <a:ln w="25407" cap="flat">
              <a:solidFill>
                <a:srgbClr val="F271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114300"/>
              <a:ext cx="1462259" cy="13343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8068"/>
                </a:lnSpc>
              </a:pPr>
              <a:r>
                <a:rPr lang="en-US" sz="5762" spc="714">
                  <a:latin typeface="Bebas Neue"/>
                  <a:ea typeface="Bebas Neue"/>
                  <a:cs typeface="Bebas Neue"/>
                  <a:sym typeface="Bebas Neue"/>
                </a:rPr>
                <a:t>01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2119415" y="-76200"/>
              <a:ext cx="5524181" cy="9905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033"/>
                </a:lnSpc>
              </a:pPr>
              <a:r>
                <a:rPr lang="en-US" sz="4309" b="1" spc="142">
                  <a:latin typeface="Garet Bold"/>
                  <a:ea typeface="Garet Bold"/>
                  <a:cs typeface="Garet Bold"/>
                  <a:sym typeface="Garet Bold"/>
                </a:rPr>
                <a:t>Background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7409539"/>
            <a:ext cx="740300" cy="70556"/>
            <a:chOff x="0" y="0"/>
            <a:chExt cx="987066" cy="94074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94074" cy="94074"/>
              <a:chOff x="0" y="0"/>
              <a:chExt cx="635000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5" name="Group 5"/>
            <p:cNvGrpSpPr/>
            <p:nvPr/>
          </p:nvGrpSpPr>
          <p:grpSpPr>
            <a:xfrm>
              <a:off x="225778" y="0"/>
              <a:ext cx="94074" cy="94074"/>
              <a:chOff x="0" y="0"/>
              <a:chExt cx="6350000" cy="63500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7" name="Group 7"/>
            <p:cNvGrpSpPr/>
            <p:nvPr/>
          </p:nvGrpSpPr>
          <p:grpSpPr>
            <a:xfrm>
              <a:off x="447638" y="0"/>
              <a:ext cx="94074" cy="94074"/>
              <a:chOff x="0" y="0"/>
              <a:chExt cx="6350000" cy="63500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9" name="Group 9"/>
            <p:cNvGrpSpPr/>
            <p:nvPr/>
          </p:nvGrpSpPr>
          <p:grpSpPr>
            <a:xfrm>
              <a:off x="670311" y="0"/>
              <a:ext cx="94074" cy="94074"/>
              <a:chOff x="0" y="0"/>
              <a:chExt cx="6350000" cy="63500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11" name="Group 11"/>
            <p:cNvGrpSpPr/>
            <p:nvPr/>
          </p:nvGrpSpPr>
          <p:grpSpPr>
            <a:xfrm>
              <a:off x="892992" y="0"/>
              <a:ext cx="94074" cy="94074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</p:grpSp>
      <p:sp>
        <p:nvSpPr>
          <p:cNvPr id="14" name="AutoShape 14"/>
          <p:cNvSpPr/>
          <p:nvPr/>
        </p:nvSpPr>
        <p:spPr>
          <a:xfrm rot="-5400000">
            <a:off x="7317956" y="2009010"/>
            <a:ext cx="938074" cy="0"/>
          </a:xfrm>
          <a:prstGeom prst="line">
            <a:avLst/>
          </a:prstGeom>
          <a:ln w="28575" cap="flat">
            <a:solidFill>
              <a:srgbClr val="F27100">
                <a:alpha val="25882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AutoShape 15"/>
          <p:cNvSpPr/>
          <p:nvPr/>
        </p:nvSpPr>
        <p:spPr>
          <a:xfrm rot="-5400000">
            <a:off x="12821306" y="2009010"/>
            <a:ext cx="938074" cy="0"/>
          </a:xfrm>
          <a:prstGeom prst="line">
            <a:avLst/>
          </a:prstGeom>
          <a:ln w="28575" cap="flat">
            <a:solidFill>
              <a:srgbClr val="F271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6" name="AutoShape 16"/>
          <p:cNvSpPr/>
          <p:nvPr/>
        </p:nvSpPr>
        <p:spPr>
          <a:xfrm rot="-5400000">
            <a:off x="12821306" y="6792831"/>
            <a:ext cx="938074" cy="0"/>
          </a:xfrm>
          <a:prstGeom prst="line">
            <a:avLst/>
          </a:prstGeom>
          <a:ln w="28575" cap="flat">
            <a:solidFill>
              <a:srgbClr val="F271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7" name="AutoShape 17"/>
          <p:cNvSpPr/>
          <p:nvPr/>
        </p:nvSpPr>
        <p:spPr>
          <a:xfrm rot="-5400000">
            <a:off x="7317956" y="6802356"/>
            <a:ext cx="938074" cy="0"/>
          </a:xfrm>
          <a:prstGeom prst="line">
            <a:avLst/>
          </a:prstGeom>
          <a:ln w="28575" cap="flat">
            <a:solidFill>
              <a:srgbClr val="F271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8" name="TextBox 18"/>
          <p:cNvSpPr txBox="1"/>
          <p:nvPr/>
        </p:nvSpPr>
        <p:spPr>
          <a:xfrm>
            <a:off x="1028700" y="1120226"/>
            <a:ext cx="4791909" cy="16807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56"/>
              </a:lnSpc>
            </a:pPr>
            <a:r>
              <a:rPr lang="en-US" sz="5200" spc="556">
                <a:latin typeface="Archivo Black"/>
                <a:ea typeface="Archivo Black"/>
                <a:cs typeface="Archivo Black"/>
                <a:sym typeface="Archivo Black"/>
              </a:rPr>
              <a:t>TABLE OF</a:t>
            </a:r>
          </a:p>
          <a:p>
            <a:pPr algn="l">
              <a:lnSpc>
                <a:spcPts val="6656"/>
              </a:lnSpc>
            </a:pPr>
            <a:r>
              <a:rPr lang="en-US" sz="5200" spc="556">
                <a:latin typeface="Archivo Black"/>
                <a:ea typeface="Archivo Black"/>
                <a:cs typeface="Archivo Black"/>
                <a:sym typeface="Archivo Black"/>
              </a:rPr>
              <a:t>CONTENTS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589491" y="1612225"/>
            <a:ext cx="775500" cy="880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7140"/>
              </a:lnSpc>
            </a:pPr>
            <a:r>
              <a:rPr lang="en-US" sz="5100" spc="632">
                <a:latin typeface="Bebas Neue"/>
                <a:ea typeface="Bebas Neue"/>
                <a:cs typeface="Bebas Neue"/>
                <a:sym typeface="Bebas Neue"/>
              </a:rPr>
              <a:t>01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8209309" y="1676676"/>
            <a:ext cx="3513003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 b="1" spc="118">
                <a:latin typeface="Garet Bold"/>
                <a:ea typeface="Garet Bold"/>
                <a:cs typeface="Garet Bold"/>
                <a:sym typeface="Garet Bold"/>
              </a:rPr>
              <a:t>Background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8209309" y="2804944"/>
            <a:ext cx="3513003" cy="549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9"/>
              </a:lnSpc>
            </a:pPr>
            <a:r>
              <a:rPr lang="en-US" sz="1599" spc="179">
                <a:latin typeface="Inter"/>
                <a:ea typeface="Inter"/>
                <a:cs typeface="Inter"/>
                <a:sym typeface="Inter"/>
              </a:rPr>
              <a:t>The need of efficient book management in bookstore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3666888" y="2762844"/>
            <a:ext cx="3513003" cy="826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40"/>
              </a:lnSpc>
            </a:pPr>
            <a:r>
              <a:rPr lang="en-US" sz="1600" spc="179">
                <a:latin typeface="Inter"/>
                <a:ea typeface="Inter"/>
                <a:cs typeface="Inter"/>
                <a:sym typeface="Inter"/>
              </a:rPr>
              <a:t>Need for a user friendly system for both store admins and customers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3666888" y="7371439"/>
            <a:ext cx="3513003" cy="826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40"/>
              </a:lnSpc>
            </a:pPr>
            <a:r>
              <a:rPr lang="en-US" sz="1600" spc="179">
                <a:latin typeface="Inter"/>
                <a:ea typeface="Inter"/>
                <a:cs typeface="Inter"/>
                <a:sym typeface="Inter"/>
              </a:rPr>
              <a:t>Shows the system architecture and code structuer of the project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8209309" y="7371439"/>
            <a:ext cx="3513003" cy="549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40"/>
              </a:lnSpc>
            </a:pPr>
            <a:r>
              <a:rPr lang="en-US" sz="1600" spc="179">
                <a:latin typeface="Inter"/>
                <a:ea typeface="Inter"/>
                <a:cs typeface="Inter"/>
                <a:sym typeface="Inter"/>
              </a:rPr>
              <a:t>The feature and functionalities of the project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8209309" y="6467076"/>
            <a:ext cx="3513003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 b="1" spc="118">
                <a:latin typeface="Garet Bold"/>
                <a:ea typeface="Garet Bold"/>
                <a:cs typeface="Garet Bold"/>
                <a:sym typeface="Garet Bold"/>
              </a:rPr>
              <a:t>Features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3666888" y="6467076"/>
            <a:ext cx="3963409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 b="1" spc="118">
                <a:latin typeface="Garet Bold"/>
                <a:ea typeface="Garet Bold"/>
                <a:cs typeface="Garet Bold"/>
                <a:sym typeface="Garet Bold"/>
              </a:rPr>
              <a:t>Code structure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3489526" y="1676676"/>
            <a:ext cx="4798474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 b="1" spc="118">
                <a:latin typeface="Garet Bold"/>
                <a:ea typeface="Garet Bold"/>
                <a:cs typeface="Garet Bold"/>
                <a:sym typeface="Garet Bold"/>
              </a:rPr>
              <a:t>Problem &amp;solution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6589491" y="6396046"/>
            <a:ext cx="775500" cy="880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7140"/>
              </a:lnSpc>
            </a:pPr>
            <a:r>
              <a:rPr lang="en-US" sz="5100" spc="632">
                <a:latin typeface="Bebas Neue"/>
                <a:ea typeface="Bebas Neue"/>
                <a:cs typeface="Bebas Neue"/>
                <a:sym typeface="Bebas Neue"/>
              </a:rPr>
              <a:t>03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2122421" y="6396046"/>
            <a:ext cx="775500" cy="880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7140"/>
              </a:lnSpc>
            </a:pPr>
            <a:r>
              <a:rPr lang="en-US" sz="5100" spc="632">
                <a:latin typeface="Bebas Neue"/>
                <a:ea typeface="Bebas Neue"/>
                <a:cs typeface="Bebas Neue"/>
                <a:sym typeface="Bebas Neue"/>
              </a:rPr>
              <a:t>04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2122421" y="1612225"/>
            <a:ext cx="775500" cy="880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7140"/>
              </a:lnSpc>
            </a:pPr>
            <a:r>
              <a:rPr lang="en-US" sz="5100" spc="632">
                <a:latin typeface="Bebas Neue"/>
                <a:ea typeface="Bebas Neue"/>
                <a:cs typeface="Bebas Neue"/>
                <a:sym typeface="Bebas Neue"/>
              </a:rPr>
              <a:t>02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028700" y="7949579"/>
            <a:ext cx="4415785" cy="11753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04"/>
              </a:lnSpc>
            </a:pPr>
            <a:r>
              <a:rPr lang="en-US" sz="1800" b="1" spc="21">
                <a:latin typeface="Garet Bold"/>
                <a:ea typeface="Garet Bold"/>
                <a:cs typeface="Garet Bold"/>
                <a:sym typeface="Garet Bold"/>
              </a:rPr>
              <a:t>Our content today is </a:t>
            </a:r>
          </a:p>
          <a:p>
            <a:pPr algn="l">
              <a:lnSpc>
                <a:spcPts val="2304"/>
              </a:lnSpc>
            </a:pPr>
            <a:r>
              <a:rPr lang="en-US" sz="1800" b="1" spc="21">
                <a:latin typeface="Garet Bold"/>
                <a:ea typeface="Garet Bold"/>
                <a:cs typeface="Garet Bold"/>
                <a:sym typeface="Garet Bold"/>
              </a:rPr>
              <a:t>divided into four parts.</a:t>
            </a:r>
          </a:p>
          <a:p>
            <a:pPr algn="l">
              <a:lnSpc>
                <a:spcPts val="2304"/>
              </a:lnSpc>
            </a:pPr>
            <a:r>
              <a:rPr lang="en-US" sz="1800" b="1" spc="21">
                <a:latin typeface="Garet Bold"/>
                <a:ea typeface="Garet Bold"/>
                <a:cs typeface="Garet Bold"/>
                <a:sym typeface="Garet Bold"/>
              </a:rPr>
              <a:t>Each part will be described</a:t>
            </a:r>
          </a:p>
          <a:p>
            <a:pPr algn="l">
              <a:lnSpc>
                <a:spcPts val="2304"/>
              </a:lnSpc>
            </a:pPr>
            <a:r>
              <a:rPr lang="en-US" sz="1800" b="1" spc="21">
                <a:latin typeface="Garet Bold"/>
                <a:ea typeface="Garet Bold"/>
                <a:cs typeface="Garet Bold"/>
                <a:sym typeface="Garet Bold"/>
              </a:rPr>
              <a:t>with examples. 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/>
          <p:cNvSpPr/>
          <p:nvPr/>
        </p:nvSpPr>
        <p:spPr>
          <a:xfrm flipV="1">
            <a:off x="5917714" y="4599388"/>
            <a:ext cx="0" cy="938074"/>
          </a:xfrm>
          <a:prstGeom prst="line">
            <a:avLst/>
          </a:prstGeom>
          <a:ln w="28575" cap="flat">
            <a:solidFill>
              <a:srgbClr val="F271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TextBox 4"/>
          <p:cNvSpPr txBox="1"/>
          <p:nvPr/>
        </p:nvSpPr>
        <p:spPr>
          <a:xfrm>
            <a:off x="3781675" y="4427938"/>
            <a:ext cx="1502627" cy="13672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1011"/>
              </a:lnSpc>
            </a:pPr>
            <a:r>
              <a:rPr lang="en-US" sz="7865" spc="975">
                <a:latin typeface="Bebas Neue"/>
                <a:ea typeface="Bebas Neue"/>
                <a:cs typeface="Bebas Neue"/>
                <a:sym typeface="Bebas Neue"/>
              </a:rPr>
              <a:t>02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555601" y="4485088"/>
            <a:ext cx="10172505" cy="10647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647"/>
              </a:lnSpc>
            </a:pPr>
            <a:r>
              <a:rPr lang="en-US" sz="6176" b="1" spc="203">
                <a:latin typeface="Garet Bold"/>
                <a:ea typeface="Garet Bold"/>
                <a:cs typeface="Garet Bold"/>
                <a:sym typeface="Garet Bold"/>
              </a:rPr>
              <a:t>Problem &amp; Solution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209213" y="1000125"/>
            <a:ext cx="5826834" cy="8690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12"/>
              </a:lnSpc>
            </a:pPr>
            <a:r>
              <a:rPr lang="en-US" sz="5400" spc="577">
                <a:latin typeface="Archivo Black"/>
                <a:ea typeface="Archivo Black"/>
                <a:cs typeface="Archivo Black"/>
                <a:sym typeface="Archivo Black"/>
              </a:rPr>
              <a:t>PROBLEMS</a:t>
            </a:r>
          </a:p>
        </p:txBody>
      </p:sp>
      <p:sp>
        <p:nvSpPr>
          <p:cNvPr id="4" name="AutoShape 4"/>
          <p:cNvSpPr/>
          <p:nvPr/>
        </p:nvSpPr>
        <p:spPr>
          <a:xfrm>
            <a:off x="3068654" y="2254521"/>
            <a:ext cx="7934787" cy="0"/>
          </a:xfrm>
          <a:prstGeom prst="line">
            <a:avLst/>
          </a:prstGeom>
          <a:ln w="19050" cap="flat">
            <a:solidFill>
              <a:srgbClr val="F271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5" name="Group 5"/>
          <p:cNvGrpSpPr/>
          <p:nvPr/>
        </p:nvGrpSpPr>
        <p:grpSpPr>
          <a:xfrm>
            <a:off x="1371600" y="3169197"/>
            <a:ext cx="15468600" cy="3736216"/>
            <a:chOff x="-1487041" y="-123825"/>
            <a:chExt cx="20624800" cy="4981621"/>
          </a:xfrm>
        </p:grpSpPr>
        <p:sp>
          <p:nvSpPr>
            <p:cNvPr id="6" name="TextBox 6"/>
            <p:cNvSpPr txBox="1"/>
            <p:nvPr/>
          </p:nvSpPr>
          <p:spPr>
            <a:xfrm>
              <a:off x="0" y="-123825"/>
              <a:ext cx="19137759" cy="88400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821590" lvl="1" indent="-410795" algn="ctr">
                <a:lnSpc>
                  <a:spcPts val="5746"/>
                </a:lnSpc>
                <a:buFont typeface="Arial"/>
                <a:buChar char="•"/>
              </a:pPr>
              <a:r>
                <a:rPr lang="en-US" sz="3805" spc="175" dirty="0">
                  <a:latin typeface="Inter"/>
                  <a:ea typeface="Inter"/>
                  <a:cs typeface="Inter"/>
                  <a:sym typeface="Inter"/>
                </a:rPr>
                <a:t>Errors and Inefficiencies in Manual Record-Keeping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-1487041" y="1178756"/>
              <a:ext cx="12089376" cy="88400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821590" lvl="1" indent="-410795" algn="ctr">
                <a:lnSpc>
                  <a:spcPts val="5746"/>
                </a:lnSpc>
                <a:buFont typeface="Arial"/>
                <a:buChar char="•"/>
              </a:pPr>
              <a:r>
                <a:rPr lang="en-US" sz="3805" spc="175" dirty="0">
                  <a:latin typeface="Inter"/>
                  <a:ea typeface="Inter"/>
                  <a:cs typeface="Inter"/>
                  <a:sym typeface="Inter"/>
                </a:rPr>
                <a:t>Stock Mismanagement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262572" y="2400668"/>
              <a:ext cx="15175852" cy="8906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821590" lvl="1" indent="-410795" algn="ctr">
                <a:lnSpc>
                  <a:spcPts val="5746"/>
                </a:lnSpc>
                <a:buFont typeface="Arial"/>
                <a:buChar char="•"/>
              </a:pPr>
              <a:r>
                <a:rPr lang="en-US" sz="3805" spc="175" dirty="0">
                  <a:latin typeface="Inter"/>
                  <a:ea typeface="Inter"/>
                  <a:cs typeface="Inter"/>
                  <a:sym typeface="Inter"/>
                </a:rPr>
                <a:t>Challenges in Tracking Sales and Revenue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-775841" y="3967141"/>
              <a:ext cx="16662400" cy="89065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821590" lvl="1" indent="-410795" algn="ctr">
                <a:lnSpc>
                  <a:spcPts val="5746"/>
                </a:lnSpc>
                <a:buFont typeface="Arial"/>
                <a:buChar char="•"/>
              </a:pPr>
              <a:r>
                <a:rPr lang="en-US" sz="3805" spc="175" dirty="0">
                  <a:latin typeface="Inter"/>
                  <a:ea typeface="Inter"/>
                  <a:cs typeface="Inter"/>
                  <a:sym typeface="Inter"/>
                </a:rPr>
                <a:t>Customer Inconvenience in Finding Books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209213" y="1000125"/>
            <a:ext cx="5826834" cy="8690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12"/>
              </a:lnSpc>
            </a:pPr>
            <a:r>
              <a:rPr lang="en-US" sz="5400" spc="577">
                <a:latin typeface="Archivo Black"/>
                <a:ea typeface="Archivo Black"/>
                <a:cs typeface="Archivo Black"/>
                <a:sym typeface="Archivo Black"/>
              </a:rPr>
              <a:t>SOLUTIONS</a:t>
            </a:r>
          </a:p>
        </p:txBody>
      </p:sp>
      <p:sp>
        <p:nvSpPr>
          <p:cNvPr id="4" name="AutoShape 4"/>
          <p:cNvSpPr/>
          <p:nvPr/>
        </p:nvSpPr>
        <p:spPr>
          <a:xfrm>
            <a:off x="3068654" y="2254521"/>
            <a:ext cx="7934787" cy="0"/>
          </a:xfrm>
          <a:prstGeom prst="line">
            <a:avLst/>
          </a:prstGeom>
          <a:ln w="19050" cap="flat">
            <a:solidFill>
              <a:srgbClr val="F271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TextBox 5"/>
          <p:cNvSpPr txBox="1"/>
          <p:nvPr/>
        </p:nvSpPr>
        <p:spPr>
          <a:xfrm>
            <a:off x="2610113" y="3139926"/>
            <a:ext cx="8113954" cy="6630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21590" lvl="1" indent="-410795" algn="ctr">
              <a:lnSpc>
                <a:spcPts val="5746"/>
              </a:lnSpc>
              <a:buFont typeface="Arial"/>
              <a:buChar char="•"/>
            </a:pPr>
            <a:r>
              <a:rPr lang="en-US" sz="3805" spc="175">
                <a:latin typeface="Inter"/>
                <a:ea typeface="Inter"/>
                <a:cs typeface="Inter"/>
                <a:sym typeface="Inter"/>
              </a:rPr>
              <a:t>Managing Books Efficiently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610113" y="4200823"/>
            <a:ext cx="9225979" cy="6630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21590" lvl="1" indent="-410795" algn="ctr">
              <a:lnSpc>
                <a:spcPts val="5746"/>
              </a:lnSpc>
              <a:buFont typeface="Arial"/>
              <a:buChar char="•"/>
            </a:pPr>
            <a:r>
              <a:rPr lang="en-US" sz="3805" spc="175">
                <a:latin typeface="Inter"/>
                <a:ea typeface="Inter"/>
                <a:cs typeface="Inter"/>
                <a:sym typeface="Inter"/>
              </a:rPr>
              <a:t>Improving Search Functionality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610113" y="5263405"/>
            <a:ext cx="9636018" cy="6630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21590" lvl="1" indent="-410795" algn="ctr">
              <a:lnSpc>
                <a:spcPts val="5746"/>
              </a:lnSpc>
              <a:buFont typeface="Arial"/>
              <a:buChar char="•"/>
            </a:pPr>
            <a:r>
              <a:rPr lang="en-US" sz="3805" spc="175">
                <a:latin typeface="Inter"/>
                <a:ea typeface="Inter"/>
                <a:cs typeface="Inter"/>
                <a:sym typeface="Inter"/>
              </a:rPr>
              <a:t>Handling Second-Hand Book Sales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610113" y="6324302"/>
            <a:ext cx="6697568" cy="6630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21590" lvl="1" indent="-410795" algn="ctr">
              <a:lnSpc>
                <a:spcPts val="5746"/>
              </a:lnSpc>
              <a:buFont typeface="Arial"/>
              <a:buChar char="•"/>
            </a:pPr>
            <a:r>
              <a:rPr lang="en-US" sz="3805" spc="175">
                <a:latin typeface="Inter"/>
                <a:ea typeface="Inter"/>
                <a:cs typeface="Inter"/>
                <a:sym typeface="Inter"/>
              </a:rPr>
              <a:t>Tracking Total Sales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610113" y="7270899"/>
            <a:ext cx="9636018" cy="6630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21590" lvl="1" indent="-410795" algn="ctr">
              <a:lnSpc>
                <a:spcPts val="5746"/>
              </a:lnSpc>
              <a:buFont typeface="Arial"/>
              <a:buChar char="•"/>
            </a:pPr>
            <a:r>
              <a:rPr lang="en-US" sz="3805" spc="175">
                <a:latin typeface="Inter"/>
                <a:ea typeface="Inter"/>
                <a:cs typeface="Inter"/>
                <a:sym typeface="Inter"/>
              </a:rPr>
              <a:t>Scalability &amp; Future Improvements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</TotalTime>
  <Words>1373</Words>
  <Application>Microsoft Office PowerPoint</Application>
  <PresentationFormat>Custom</PresentationFormat>
  <Paragraphs>280</Paragraphs>
  <Slides>30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40" baseType="lpstr">
      <vt:lpstr>Archivo Black</vt:lpstr>
      <vt:lpstr>Garet Bold</vt:lpstr>
      <vt:lpstr>Inter</vt:lpstr>
      <vt:lpstr>Calibri</vt:lpstr>
      <vt:lpstr>Inter Bold</vt:lpstr>
      <vt:lpstr>Bebas Neue</vt:lpstr>
      <vt:lpstr>Garet</vt:lpstr>
      <vt:lpstr>Canva Sans Bold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Black and Gray Gradient Professional Presentation</dc:title>
  <cp:lastModifiedBy>Abhi Yan</cp:lastModifiedBy>
  <cp:revision>6</cp:revision>
  <dcterms:created xsi:type="dcterms:W3CDTF">2006-08-16T00:00:00Z</dcterms:created>
  <dcterms:modified xsi:type="dcterms:W3CDTF">2025-03-10T08:11:28Z</dcterms:modified>
  <dc:identifier>DAGhH_7JG14</dc:identifier>
</cp:coreProperties>
</file>